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handoutMasterIdLst>
    <p:handoutMasterId r:id="rId39"/>
  </p:handoutMasterIdLst>
  <p:sldIdLst>
    <p:sldId id="257" r:id="rId2"/>
    <p:sldId id="342" r:id="rId3"/>
    <p:sldId id="293" r:id="rId4"/>
    <p:sldId id="298" r:id="rId5"/>
    <p:sldId id="294" r:id="rId6"/>
    <p:sldId id="315" r:id="rId7"/>
    <p:sldId id="295" r:id="rId8"/>
    <p:sldId id="316" r:id="rId9"/>
    <p:sldId id="318" r:id="rId10"/>
    <p:sldId id="335" r:id="rId11"/>
    <p:sldId id="328" r:id="rId12"/>
    <p:sldId id="327" r:id="rId13"/>
    <p:sldId id="344" r:id="rId14"/>
    <p:sldId id="334" r:id="rId15"/>
    <p:sldId id="331" r:id="rId16"/>
    <p:sldId id="322" r:id="rId17"/>
    <p:sldId id="309" r:id="rId18"/>
    <p:sldId id="310" r:id="rId19"/>
    <p:sldId id="347" r:id="rId20"/>
    <p:sldId id="311" r:id="rId21"/>
    <p:sldId id="312" r:id="rId22"/>
    <p:sldId id="296" r:id="rId23"/>
    <p:sldId id="323" r:id="rId24"/>
    <p:sldId id="326" r:id="rId25"/>
    <p:sldId id="319" r:id="rId26"/>
    <p:sldId id="304" r:id="rId27"/>
    <p:sldId id="320" r:id="rId28"/>
    <p:sldId id="333" r:id="rId29"/>
    <p:sldId id="346" r:id="rId30"/>
    <p:sldId id="313" r:id="rId31"/>
    <p:sldId id="306" r:id="rId32"/>
    <p:sldId id="330" r:id="rId33"/>
    <p:sldId id="343" r:id="rId34"/>
    <p:sldId id="332" r:id="rId35"/>
    <p:sldId id="348" r:id="rId36"/>
    <p:sldId id="275" r:id="rId37"/>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8"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73F74"/>
    <a:srgbClr val="3042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Helle Formatvorlage 3 - Akz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Helle Formatvorlage 1 - Akz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ittlere Formatvorlage 1 - Akz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33" autoAdjust="0"/>
    <p:restoredTop sz="93941" autoAdjust="0"/>
  </p:normalViewPr>
  <p:slideViewPr>
    <p:cSldViewPr snapToGrid="0" snapToObjects="1">
      <p:cViewPr varScale="1">
        <p:scale>
          <a:sx n="110" d="100"/>
          <a:sy n="110" d="100"/>
        </p:scale>
        <p:origin x="1812" y="8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Arbeitsblat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600" b="1" dirty="0">
                <a:solidFill>
                  <a:schemeClr val="bg1"/>
                </a:solidFill>
                <a:latin typeface="+mn-lt"/>
              </a:rPr>
              <a:t>FACULTY PER</a:t>
            </a:r>
            <a:br>
              <a:rPr lang="en-US" sz="1600" b="1" dirty="0">
                <a:solidFill>
                  <a:schemeClr val="bg1"/>
                </a:solidFill>
                <a:latin typeface="+mn-lt"/>
              </a:rPr>
            </a:br>
            <a:r>
              <a:rPr lang="en-US" sz="1600" b="1" dirty="0">
                <a:solidFill>
                  <a:schemeClr val="bg1"/>
                </a:solidFill>
                <a:latin typeface="+mn-lt"/>
              </a:rPr>
              <a:t>DEPARTMENT</a:t>
            </a:r>
          </a:p>
        </c:rich>
      </c:tx>
      <c:layout>
        <c:manualLayout>
          <c:xMode val="edge"/>
          <c:yMode val="edge"/>
          <c:x val="0.35522736105713176"/>
          <c:y val="0.53525051312873606"/>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doughnutChart>
        <c:varyColors val="1"/>
        <c:ser>
          <c:idx val="0"/>
          <c:order val="0"/>
          <c:tx>
            <c:strRef>
              <c:f>Tabelle1!$B$1</c:f>
              <c:strCache>
                <c:ptCount val="1"/>
                <c:pt idx="0">
                  <c:v>Faculty per department</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9B94-F647-8BDD-E84C5B28C793}"/>
              </c:ext>
            </c:extLst>
          </c:dPt>
          <c:dPt>
            <c:idx val="1"/>
            <c:bubble3D val="0"/>
            <c:spPr>
              <a:solidFill>
                <a:schemeClr val="accent2"/>
              </a:solidFill>
              <a:ln w="19050">
                <a:noFill/>
              </a:ln>
              <a:effectLst/>
            </c:spPr>
            <c:extLst>
              <c:ext xmlns:c16="http://schemas.microsoft.com/office/drawing/2014/chart" uri="{C3380CC4-5D6E-409C-BE32-E72D297353CC}">
                <c16:uniqueId val="{00000003-9B94-F647-8BDD-E84C5B28C793}"/>
              </c:ext>
            </c:extLst>
          </c:dPt>
          <c:dPt>
            <c:idx val="2"/>
            <c:bubble3D val="0"/>
            <c:spPr>
              <a:solidFill>
                <a:schemeClr val="accent3"/>
              </a:solidFill>
              <a:ln w="19050">
                <a:noFill/>
              </a:ln>
              <a:effectLst/>
            </c:spPr>
            <c:extLst>
              <c:ext xmlns:c16="http://schemas.microsoft.com/office/drawing/2014/chart" uri="{C3380CC4-5D6E-409C-BE32-E72D297353CC}">
                <c16:uniqueId val="{00000005-9B94-F647-8BDD-E84C5B28C793}"/>
              </c:ext>
            </c:extLst>
          </c:dPt>
          <c:dPt>
            <c:idx val="3"/>
            <c:bubble3D val="0"/>
            <c:spPr>
              <a:solidFill>
                <a:schemeClr val="accent4"/>
              </a:solidFill>
              <a:ln w="19050">
                <a:noFill/>
              </a:ln>
              <a:effectLst/>
            </c:spPr>
            <c:extLst>
              <c:ext xmlns:c16="http://schemas.microsoft.com/office/drawing/2014/chart" uri="{C3380CC4-5D6E-409C-BE32-E72D297353CC}">
                <c16:uniqueId val="{00000007-9B94-F647-8BDD-E84C5B28C793}"/>
              </c:ext>
            </c:extLst>
          </c:dPt>
          <c:dPt>
            <c:idx val="4"/>
            <c:bubble3D val="0"/>
            <c:spPr>
              <a:solidFill>
                <a:schemeClr val="accent5"/>
              </a:solidFill>
              <a:ln w="19050">
                <a:noFill/>
              </a:ln>
              <a:effectLst/>
            </c:spPr>
            <c:extLst>
              <c:ext xmlns:c16="http://schemas.microsoft.com/office/drawing/2014/chart" uri="{C3380CC4-5D6E-409C-BE32-E72D297353CC}">
                <c16:uniqueId val="{00000009-9B94-F647-8BDD-E84C5B28C793}"/>
              </c:ext>
            </c:extLst>
          </c:dPt>
          <c:cat>
            <c:strRef>
              <c:f>Tabelle1!$A$2:$A$6</c:f>
              <c:strCache>
                <c:ptCount val="5"/>
                <c:pt idx="0">
                  <c:v>Accounting</c:v>
                </c:pt>
                <c:pt idx="1">
                  <c:v>Philosophy &amp; Law</c:v>
                </c:pt>
                <c:pt idx="2">
                  <c:v>Economics</c:v>
                </c:pt>
                <c:pt idx="3">
                  <c:v>Management</c:v>
                </c:pt>
                <c:pt idx="4">
                  <c:v>Finance</c:v>
                </c:pt>
              </c:strCache>
            </c:strRef>
          </c:cat>
          <c:val>
            <c:numRef>
              <c:f>Tabelle1!$B$2:$B$6</c:f>
              <c:numCache>
                <c:formatCode>General</c:formatCode>
                <c:ptCount val="5"/>
                <c:pt idx="0">
                  <c:v>10</c:v>
                </c:pt>
                <c:pt idx="1">
                  <c:v>6</c:v>
                </c:pt>
                <c:pt idx="2">
                  <c:v>13</c:v>
                </c:pt>
                <c:pt idx="3">
                  <c:v>28</c:v>
                </c:pt>
                <c:pt idx="4">
                  <c:v>21</c:v>
                </c:pt>
              </c:numCache>
            </c:numRef>
          </c:val>
          <c:extLst>
            <c:ext xmlns:c16="http://schemas.microsoft.com/office/drawing/2014/chart" uri="{C3380CC4-5D6E-409C-BE32-E72D297353CC}">
              <c16:uniqueId val="{0000000A-9B94-F647-8BDD-E84C5B28C793}"/>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C1D246C-6A2D-D04C-A307-EEBF3E8AF01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4" name="Footer Placeholder 3">
            <a:extLst>
              <a:ext uri="{FF2B5EF4-FFF2-40B4-BE49-F238E27FC236}">
                <a16:creationId xmlns:a16="http://schemas.microsoft.com/office/drawing/2014/main" id="{4D1E1639-3BF3-294F-8E98-1DD4F7EF43D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a:extLst>
              <a:ext uri="{FF2B5EF4-FFF2-40B4-BE49-F238E27FC236}">
                <a16:creationId xmlns:a16="http://schemas.microsoft.com/office/drawing/2014/main" id="{50CFF1A1-5CE2-BD48-962B-B255F5783A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2BB086-27B2-FE43-B632-47B77B22BB95}" type="slidenum">
              <a:rPr lang="en-GB" smtClean="0"/>
              <a:t>‹Nr.›</a:t>
            </a:fld>
            <a:endParaRPr lang="en-GB" dirty="0"/>
          </a:p>
        </p:txBody>
      </p:sp>
      <p:sp>
        <p:nvSpPr>
          <p:cNvPr id="6" name="Date Placeholder 5">
            <a:extLst>
              <a:ext uri="{FF2B5EF4-FFF2-40B4-BE49-F238E27FC236}">
                <a16:creationId xmlns:a16="http://schemas.microsoft.com/office/drawing/2014/main" id="{1AB9FAEE-361A-DD45-857F-817AC321E7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CD6D655-5D9A-5E46-A972-B33462EE01B5}" type="datetimeFigureOut">
              <a:rPr lang="en-GB" smtClean="0"/>
              <a:t>08/06/2021</a:t>
            </a:fld>
            <a:endParaRPr lang="en-GB" dirty="0"/>
          </a:p>
        </p:txBody>
      </p:sp>
    </p:spTree>
    <p:extLst>
      <p:ext uri="{BB962C8B-B14F-4D97-AF65-F5344CB8AC3E}">
        <p14:creationId xmlns:p14="http://schemas.microsoft.com/office/powerpoint/2010/main" val="2862109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41F0A2-FAB3-0C4C-BF9E-0600F8AC893B}" type="datetimeFigureOut">
              <a:rPr lang="de-DE" smtClean="0"/>
              <a:t>08.06.2021</a:t>
            </a:fld>
            <a:endParaRPr lang="de-DE" dirty="0"/>
          </a:p>
        </p:txBody>
      </p:sp>
      <p:sp>
        <p:nvSpPr>
          <p:cNvPr id="4" name="Folienbildplatzhalt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F3D9E9-F812-7843-8027-CE90304E8A38}" type="slidenum">
              <a:rPr lang="de-DE" smtClean="0"/>
              <a:t>‹Nr.›</a:t>
            </a:fld>
            <a:endParaRPr lang="de-DE" dirty="0"/>
          </a:p>
        </p:txBody>
      </p:sp>
    </p:spTree>
    <p:extLst>
      <p:ext uri="{BB962C8B-B14F-4D97-AF65-F5344CB8AC3E}">
        <p14:creationId xmlns:p14="http://schemas.microsoft.com/office/powerpoint/2010/main" val="1714320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9F3D9E9-F812-7843-8027-CE90304E8A38}" type="slidenum">
              <a:rPr lang="de-DE" smtClean="0"/>
              <a:t>2</a:t>
            </a:fld>
            <a:endParaRPr lang="de-DE" dirty="0"/>
          </a:p>
        </p:txBody>
      </p:sp>
    </p:spTree>
    <p:extLst>
      <p:ext uri="{BB962C8B-B14F-4D97-AF65-F5344CB8AC3E}">
        <p14:creationId xmlns:p14="http://schemas.microsoft.com/office/powerpoint/2010/main" val="6622617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9F3D9E9-F812-7843-8027-CE90304E8A38}" type="slidenum">
              <a:rPr lang="de-DE" smtClean="0"/>
              <a:t>32</a:t>
            </a:fld>
            <a:endParaRPr lang="de-DE"/>
          </a:p>
        </p:txBody>
      </p:sp>
    </p:spTree>
    <p:extLst>
      <p:ext uri="{BB962C8B-B14F-4D97-AF65-F5344CB8AC3E}">
        <p14:creationId xmlns:p14="http://schemas.microsoft.com/office/powerpoint/2010/main" val="14232119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9F3D9E9-F812-7843-8027-CE90304E8A38}" type="slidenum">
              <a:rPr lang="de-DE" smtClean="0"/>
              <a:t>33</a:t>
            </a:fld>
            <a:endParaRPr lang="de-DE"/>
          </a:p>
        </p:txBody>
      </p:sp>
    </p:spTree>
    <p:extLst>
      <p:ext uri="{BB962C8B-B14F-4D97-AF65-F5344CB8AC3E}">
        <p14:creationId xmlns:p14="http://schemas.microsoft.com/office/powerpoint/2010/main" val="37151327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9F3D9E9-F812-7843-8027-CE90304E8A38}" type="slidenum">
              <a:rPr lang="de-DE" smtClean="0"/>
              <a:t>34</a:t>
            </a:fld>
            <a:endParaRPr lang="de-DE"/>
          </a:p>
        </p:txBody>
      </p:sp>
    </p:spTree>
    <p:extLst>
      <p:ext uri="{BB962C8B-B14F-4D97-AF65-F5344CB8AC3E}">
        <p14:creationId xmlns:p14="http://schemas.microsoft.com/office/powerpoint/2010/main" val="1592008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9F3D9E9-F812-7843-8027-CE90304E8A38}" type="slidenum">
              <a:rPr lang="de-DE" smtClean="0"/>
              <a:t>5</a:t>
            </a:fld>
            <a:endParaRPr lang="de-DE" dirty="0"/>
          </a:p>
        </p:txBody>
      </p:sp>
    </p:spTree>
    <p:extLst>
      <p:ext uri="{BB962C8B-B14F-4D97-AF65-F5344CB8AC3E}">
        <p14:creationId xmlns:p14="http://schemas.microsoft.com/office/powerpoint/2010/main" val="239017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9F3D9E9-F812-7843-8027-CE90304E8A38}" type="slidenum">
              <a:rPr lang="de-DE" smtClean="0"/>
              <a:t>6</a:t>
            </a:fld>
            <a:endParaRPr lang="de-DE"/>
          </a:p>
        </p:txBody>
      </p:sp>
    </p:spTree>
    <p:extLst>
      <p:ext uri="{BB962C8B-B14F-4D97-AF65-F5344CB8AC3E}">
        <p14:creationId xmlns:p14="http://schemas.microsoft.com/office/powerpoint/2010/main" val="2239728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9F3D9E9-F812-7843-8027-CE90304E8A38}" type="slidenum">
              <a:rPr lang="de-DE" smtClean="0"/>
              <a:t>15</a:t>
            </a:fld>
            <a:endParaRPr lang="de-DE"/>
          </a:p>
        </p:txBody>
      </p:sp>
    </p:spTree>
    <p:extLst>
      <p:ext uri="{BB962C8B-B14F-4D97-AF65-F5344CB8AC3E}">
        <p14:creationId xmlns:p14="http://schemas.microsoft.com/office/powerpoint/2010/main" val="29865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9F3D9E9-F812-7843-8027-CE90304E8A38}" type="slidenum">
              <a:rPr lang="de-DE" smtClean="0"/>
              <a:t>16</a:t>
            </a:fld>
            <a:endParaRPr lang="de-DE" dirty="0"/>
          </a:p>
        </p:txBody>
      </p:sp>
    </p:spTree>
    <p:extLst>
      <p:ext uri="{BB962C8B-B14F-4D97-AF65-F5344CB8AC3E}">
        <p14:creationId xmlns:p14="http://schemas.microsoft.com/office/powerpoint/2010/main" val="2164119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71600" y="1143000"/>
            <a:ext cx="4114800"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49F3D9E9-F812-7843-8027-CE90304E8A38}" type="slidenum">
              <a:rPr lang="de-DE" smtClean="0"/>
              <a:t>17</a:t>
            </a:fld>
            <a:endParaRPr lang="de-DE"/>
          </a:p>
        </p:txBody>
      </p:sp>
    </p:spTree>
    <p:extLst>
      <p:ext uri="{BB962C8B-B14F-4D97-AF65-F5344CB8AC3E}">
        <p14:creationId xmlns:p14="http://schemas.microsoft.com/office/powerpoint/2010/main" val="1024497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49F3D9E9-F812-7843-8027-CE90304E8A38}" type="slidenum">
              <a:rPr lang="de-DE" smtClean="0"/>
              <a:t>23</a:t>
            </a:fld>
            <a:endParaRPr lang="de-DE"/>
          </a:p>
        </p:txBody>
      </p:sp>
    </p:spTree>
    <p:extLst>
      <p:ext uri="{BB962C8B-B14F-4D97-AF65-F5344CB8AC3E}">
        <p14:creationId xmlns:p14="http://schemas.microsoft.com/office/powerpoint/2010/main" val="220464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9F3D9E9-F812-7843-8027-CE90304E8A38}" type="slidenum">
              <a:rPr lang="de-DE" smtClean="0"/>
              <a:t>24</a:t>
            </a:fld>
            <a:endParaRPr lang="de-DE"/>
          </a:p>
        </p:txBody>
      </p:sp>
    </p:spTree>
    <p:extLst>
      <p:ext uri="{BB962C8B-B14F-4D97-AF65-F5344CB8AC3E}">
        <p14:creationId xmlns:p14="http://schemas.microsoft.com/office/powerpoint/2010/main" val="3165538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9F3D9E9-F812-7843-8027-CE90304E8A38}" type="slidenum">
              <a:rPr lang="de-DE" smtClean="0"/>
              <a:t>27</a:t>
            </a:fld>
            <a:endParaRPr lang="de-DE"/>
          </a:p>
        </p:txBody>
      </p:sp>
    </p:spTree>
    <p:extLst>
      <p:ext uri="{BB962C8B-B14F-4D97-AF65-F5344CB8AC3E}">
        <p14:creationId xmlns:p14="http://schemas.microsoft.com/office/powerpoint/2010/main" val="3319241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143000" y="1122363"/>
            <a:ext cx="6858000" cy="2387600"/>
          </a:xfrm>
        </p:spPr>
        <p:txBody>
          <a:bodyPr anchor="b"/>
          <a:lstStyle>
            <a:lvl1pPr algn="ctr">
              <a:defRPr sz="6000"/>
            </a:lvl1pPr>
          </a:lstStyle>
          <a:p>
            <a:r>
              <a:rPr lang="en-GB" noProof="0" dirty="0" err="1"/>
              <a:t>Mastertitelformat</a:t>
            </a:r>
            <a:r>
              <a:rPr lang="en-GB" noProof="0" dirty="0"/>
              <a:t> </a:t>
            </a:r>
            <a:r>
              <a:rPr lang="en-GB" noProof="0" dirty="0" err="1"/>
              <a:t>bearbeiten</a:t>
            </a:r>
            <a:endParaRPr lang="en-GB" noProof="0" dirty="0"/>
          </a:p>
        </p:txBody>
      </p:sp>
      <p:sp>
        <p:nvSpPr>
          <p:cNvPr id="3" name="Untertitel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Master-</a:t>
            </a:r>
            <a:r>
              <a:rPr lang="en-GB" noProof="0" dirty="0" err="1"/>
              <a:t>Untertitelformat</a:t>
            </a:r>
            <a:r>
              <a:rPr lang="en-GB" noProof="0" dirty="0"/>
              <a:t> </a:t>
            </a:r>
            <a:r>
              <a:rPr lang="en-GB" noProof="0" dirty="0" err="1"/>
              <a:t>bearbeiten</a:t>
            </a:r>
            <a:endParaRPr lang="en-GB" noProof="0" dirty="0"/>
          </a:p>
        </p:txBody>
      </p:sp>
    </p:spTree>
    <p:extLst>
      <p:ext uri="{BB962C8B-B14F-4D97-AF65-F5344CB8AC3E}">
        <p14:creationId xmlns:p14="http://schemas.microsoft.com/office/powerpoint/2010/main" val="1058366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Zitat">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4514850" y="0"/>
            <a:ext cx="4629150" cy="6858000"/>
          </a:xfrm>
          <a:solidFill>
            <a:schemeClr val="bg1">
              <a:lumMod val="95000"/>
            </a:schemeClr>
          </a:solidFill>
        </p:spPr>
        <p:txBody>
          <a:bodyPr anchor="ctr"/>
          <a:lstStyle>
            <a:lvl1pPr marL="0" indent="0" algn="ctr">
              <a:buFontTx/>
              <a:buNone/>
              <a:defRPr baseline="0"/>
            </a:lvl1pPr>
          </a:lstStyle>
          <a:p>
            <a:r>
              <a:rPr lang="de-DE" dirty="0"/>
              <a:t>Bitte Foto einsetzen</a:t>
            </a:r>
          </a:p>
        </p:txBody>
      </p:sp>
      <p:sp>
        <p:nvSpPr>
          <p:cNvPr id="4" name="Textplatzhalter 3"/>
          <p:cNvSpPr>
            <a:spLocks noGrp="1"/>
          </p:cNvSpPr>
          <p:nvPr>
            <p:ph type="body" sz="half" idx="2" hasCustomPrompt="1"/>
          </p:nvPr>
        </p:nvSpPr>
        <p:spPr>
          <a:xfrm>
            <a:off x="385576" y="2427051"/>
            <a:ext cx="3769350" cy="3811588"/>
          </a:xfrm>
        </p:spPr>
        <p:txBody>
          <a:bodyPr>
            <a:normAutofit/>
          </a:bodyPr>
          <a:lstStyle>
            <a:lvl1pPr marL="0" indent="0">
              <a:lnSpc>
                <a:spcPts val="2000"/>
              </a:lnSpc>
              <a:buNone/>
              <a:defRPr sz="18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noProof="0" dirty="0" err="1"/>
              <a:t>Zitat</a:t>
            </a:r>
            <a:r>
              <a:rPr lang="en-GB" noProof="0" dirty="0"/>
              <a:t> </a:t>
            </a:r>
            <a:r>
              <a:rPr lang="en-GB" noProof="0" dirty="0" err="1"/>
              <a:t>hier</a:t>
            </a:r>
            <a:r>
              <a:rPr lang="en-GB" noProof="0" dirty="0"/>
              <a:t> </a:t>
            </a:r>
            <a:r>
              <a:rPr lang="en-GB" noProof="0" dirty="0" err="1"/>
              <a:t>einsetzen</a:t>
            </a:r>
            <a:endParaRPr lang="en-GB" noProof="0" dirty="0"/>
          </a:p>
          <a:p>
            <a:pPr lvl="0"/>
            <a:endParaRPr lang="en-GB" noProof="0" dirty="0"/>
          </a:p>
          <a:p>
            <a:pPr lvl="0"/>
            <a:endParaRPr lang="en-GB" noProof="0" dirty="0"/>
          </a:p>
          <a:p>
            <a:pPr lvl="0"/>
            <a:endParaRPr lang="en-GB" noProof="0" dirty="0"/>
          </a:p>
        </p:txBody>
      </p:sp>
      <p:sp>
        <p:nvSpPr>
          <p:cNvPr id="6" name="Textplatzhalter 6">
            <a:extLst>
              <a:ext uri="{FF2B5EF4-FFF2-40B4-BE49-F238E27FC236}">
                <a16:creationId xmlns:a16="http://schemas.microsoft.com/office/drawing/2014/main" id="{2FA59B78-9D4C-484D-A143-26B1E4F3F1E2}"/>
              </a:ext>
            </a:extLst>
          </p:cNvPr>
          <p:cNvSpPr>
            <a:spLocks noGrp="1"/>
          </p:cNvSpPr>
          <p:nvPr>
            <p:ph type="body" sz="quarter" idx="16" hasCustomPrompt="1"/>
          </p:nvPr>
        </p:nvSpPr>
        <p:spPr>
          <a:xfrm>
            <a:off x="8718316" y="6356948"/>
            <a:ext cx="257718" cy="297603"/>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a:defRPr sz="100">
                <a:solidFill>
                  <a:schemeClr val="bg1"/>
                </a:solidFill>
              </a:defRPr>
            </a:lvl1pPr>
            <a:lvl2pPr>
              <a:defRPr sz="100"/>
            </a:lvl2pPr>
            <a:lvl3pPr>
              <a:defRPr sz="100"/>
            </a:lvl3pPr>
            <a:lvl4pPr>
              <a:defRPr sz="100"/>
            </a:lvl4pPr>
            <a:lvl5pPr>
              <a:defRPr sz="100"/>
            </a:lvl5pPr>
          </a:lstStyle>
          <a:p>
            <a:pPr lvl="0"/>
            <a:r>
              <a:rPr lang="de-DE" dirty="0"/>
              <a:t>a</a:t>
            </a:r>
          </a:p>
        </p:txBody>
      </p:sp>
    </p:spTree>
    <p:extLst>
      <p:ext uri="{BB962C8B-B14F-4D97-AF65-F5344CB8AC3E}">
        <p14:creationId xmlns:p14="http://schemas.microsoft.com/office/powerpoint/2010/main" val="3767521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Inhalt - 2xBild - 12pt">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4509813" y="0"/>
            <a:ext cx="4634187" cy="3384000"/>
          </a:xfrm>
          <a:solidFill>
            <a:schemeClr val="bg1">
              <a:lumMod val="95000"/>
            </a:schemeClr>
          </a:solidFill>
        </p:spPr>
        <p:txBody>
          <a:bodyPr anchor="ctr">
            <a:normAutofit/>
          </a:bodyPr>
          <a:lstStyle>
            <a:lvl1pPr marL="0" indent="0" algn="ctr">
              <a:buFontTx/>
              <a:buNone/>
              <a:defRPr sz="1800" baseline="0"/>
            </a:lvl1pPr>
          </a:lstStyle>
          <a:p>
            <a:r>
              <a:rPr lang="de-DE" dirty="0"/>
              <a:t>Bitte Foto einsetzen</a:t>
            </a:r>
          </a:p>
        </p:txBody>
      </p:sp>
      <p:sp>
        <p:nvSpPr>
          <p:cNvPr id="20" name="Bildplatzhalter 4"/>
          <p:cNvSpPr>
            <a:spLocks noGrp="1"/>
          </p:cNvSpPr>
          <p:nvPr>
            <p:ph type="pic" sz="quarter" idx="12" hasCustomPrompt="1"/>
          </p:nvPr>
        </p:nvSpPr>
        <p:spPr>
          <a:xfrm>
            <a:off x="4509813" y="3456000"/>
            <a:ext cx="4634187" cy="3402000"/>
          </a:xfrm>
          <a:solidFill>
            <a:schemeClr val="bg1">
              <a:lumMod val="95000"/>
            </a:schemeClr>
          </a:solidFill>
        </p:spPr>
        <p:txBody>
          <a:bodyPr anchor="ctr">
            <a:normAutofit/>
          </a:bodyPr>
          <a:lstStyle>
            <a:lvl1pPr marL="0" indent="0" algn="ctr">
              <a:buFontTx/>
              <a:buNone/>
              <a:defRPr sz="1800" baseline="0"/>
            </a:lvl1pPr>
          </a:lstStyle>
          <a:p>
            <a:r>
              <a:rPr lang="de-DE" dirty="0"/>
              <a:t>Bitte Foto einsetzen</a:t>
            </a:r>
          </a:p>
        </p:txBody>
      </p:sp>
      <p:sp>
        <p:nvSpPr>
          <p:cNvPr id="2" name="Titel 1"/>
          <p:cNvSpPr>
            <a:spLocks noGrp="1"/>
          </p:cNvSpPr>
          <p:nvPr>
            <p:ph type="title" hasCustomPrompt="1"/>
          </p:nvPr>
        </p:nvSpPr>
        <p:spPr>
          <a:xfrm>
            <a:off x="385576" y="918117"/>
            <a:ext cx="3769351" cy="1092958"/>
          </a:xfrm>
        </p:spPr>
        <p:txBody>
          <a:bodyPr anchor="b">
            <a:noAutofit/>
          </a:bodyPr>
          <a:lstStyle>
            <a:lvl1pPr>
              <a:lnSpc>
                <a:spcPts val="4000"/>
              </a:lnSpc>
              <a:defRPr sz="4400" b="1" cap="all" baseline="0">
                <a:latin typeface="+mn-lt"/>
              </a:defRPr>
            </a:lvl1pPr>
          </a:lstStyle>
          <a:p>
            <a:r>
              <a:rPr lang="en-GB" noProof="0" dirty="0" err="1"/>
              <a:t>titelformat</a:t>
            </a:r>
            <a:r>
              <a:rPr lang="en-GB" noProof="0" dirty="0"/>
              <a:t> </a:t>
            </a:r>
            <a:br>
              <a:rPr lang="en-GB" noProof="0" dirty="0"/>
            </a:br>
            <a:r>
              <a:rPr lang="en-GB" noProof="0" dirty="0" err="1"/>
              <a:t>bearbeiten</a:t>
            </a:r>
            <a:endParaRPr lang="en-GB" noProof="0" dirty="0"/>
          </a:p>
        </p:txBody>
      </p:sp>
      <p:sp>
        <p:nvSpPr>
          <p:cNvPr id="4" name="Textplatzhalter 3"/>
          <p:cNvSpPr>
            <a:spLocks noGrp="1"/>
          </p:cNvSpPr>
          <p:nvPr>
            <p:ph type="body" sz="half" idx="2"/>
          </p:nvPr>
        </p:nvSpPr>
        <p:spPr>
          <a:xfrm>
            <a:off x="385576" y="2604652"/>
            <a:ext cx="3769350" cy="3811588"/>
          </a:xfrm>
        </p:spPr>
        <p:txBody>
          <a:bodyPr>
            <a:normAutofit/>
          </a:bodyPr>
          <a:lstStyle>
            <a:lvl1pPr marL="0" indent="0">
              <a:lnSpc>
                <a:spcPts val="1600"/>
              </a:lnSpc>
              <a:buNone/>
              <a:defRPr sz="12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noProof="0" dirty="0" err="1"/>
              <a:t>Mastertextformat</a:t>
            </a:r>
            <a:r>
              <a:rPr lang="en-GB" noProof="0" dirty="0"/>
              <a:t> </a:t>
            </a:r>
            <a:r>
              <a:rPr lang="en-GB" noProof="0" dirty="0" err="1"/>
              <a:t>bearbeiten</a:t>
            </a:r>
            <a:endParaRPr lang="en-GB" noProof="0" dirty="0"/>
          </a:p>
        </p:txBody>
      </p:sp>
      <p:cxnSp>
        <p:nvCxnSpPr>
          <p:cNvPr id="9" name="Gerade Verbindung 9"/>
          <p:cNvCxnSpPr/>
          <p:nvPr userDrawn="1"/>
        </p:nvCxnSpPr>
        <p:spPr>
          <a:xfrm>
            <a:off x="460093" y="625036"/>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platzhalter 3"/>
          <p:cNvSpPr>
            <a:spLocks noGrp="1"/>
          </p:cNvSpPr>
          <p:nvPr>
            <p:ph type="body" sz="half" idx="14" hasCustomPrompt="1"/>
          </p:nvPr>
        </p:nvSpPr>
        <p:spPr>
          <a:xfrm>
            <a:off x="385576" y="219977"/>
            <a:ext cx="4131000" cy="285289"/>
          </a:xfrm>
        </p:spPr>
        <p:txBody>
          <a:bodyPr>
            <a:noAutofit/>
          </a:bodyPr>
          <a:lstStyle>
            <a:lvl1pPr marL="0" indent="0">
              <a:lnSpc>
                <a:spcPts val="1800"/>
              </a:lnSpc>
              <a:buNone/>
              <a:defRPr sz="1200" b="1" cap="all" baseline="0">
                <a:solidFill>
                  <a:schemeClr val="bg1">
                    <a:lumMod val="65000"/>
                  </a:schemeClr>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noProof="0" dirty="0"/>
              <a:t>Category</a:t>
            </a:r>
          </a:p>
        </p:txBody>
      </p:sp>
      <p:sp>
        <p:nvSpPr>
          <p:cNvPr id="12" name="Textplatzhalter 6">
            <a:extLst>
              <a:ext uri="{FF2B5EF4-FFF2-40B4-BE49-F238E27FC236}">
                <a16:creationId xmlns:a16="http://schemas.microsoft.com/office/drawing/2014/main" id="{A2D1F22F-35D8-B949-BEF2-3E845D40726D}"/>
              </a:ext>
            </a:extLst>
          </p:cNvPr>
          <p:cNvSpPr>
            <a:spLocks noGrp="1"/>
          </p:cNvSpPr>
          <p:nvPr>
            <p:ph type="body" sz="quarter" idx="16" hasCustomPrompt="1"/>
          </p:nvPr>
        </p:nvSpPr>
        <p:spPr>
          <a:xfrm>
            <a:off x="8718316" y="6356948"/>
            <a:ext cx="257718" cy="297603"/>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a:defRPr sz="100">
                <a:solidFill>
                  <a:schemeClr val="bg1"/>
                </a:solidFill>
              </a:defRPr>
            </a:lvl1pPr>
            <a:lvl2pPr>
              <a:defRPr sz="100"/>
            </a:lvl2pPr>
            <a:lvl3pPr>
              <a:defRPr sz="100"/>
            </a:lvl3pPr>
            <a:lvl4pPr>
              <a:defRPr sz="100"/>
            </a:lvl4pPr>
            <a:lvl5pPr>
              <a:defRPr sz="100"/>
            </a:lvl5pPr>
          </a:lstStyle>
          <a:p>
            <a:pPr lvl="0"/>
            <a:r>
              <a:rPr lang="de-DE" dirty="0"/>
              <a:t>a</a:t>
            </a:r>
          </a:p>
        </p:txBody>
      </p:sp>
    </p:spTree>
    <p:extLst>
      <p:ext uri="{BB962C8B-B14F-4D97-AF65-F5344CB8AC3E}">
        <p14:creationId xmlns:p14="http://schemas.microsoft.com/office/powerpoint/2010/main" val="9619028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Inhalt - 2xBild - 14pt">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4509813" y="0"/>
            <a:ext cx="4634187" cy="3384000"/>
          </a:xfrm>
          <a:solidFill>
            <a:schemeClr val="bg1">
              <a:lumMod val="95000"/>
            </a:schemeClr>
          </a:solidFill>
        </p:spPr>
        <p:txBody>
          <a:bodyPr anchor="ctr">
            <a:normAutofit/>
          </a:bodyPr>
          <a:lstStyle>
            <a:lvl1pPr marL="0" indent="0" algn="ctr">
              <a:buFontTx/>
              <a:buNone/>
              <a:defRPr sz="1800" baseline="0"/>
            </a:lvl1pPr>
          </a:lstStyle>
          <a:p>
            <a:r>
              <a:rPr lang="de-DE" dirty="0"/>
              <a:t>Bitte Foto einsetzen</a:t>
            </a:r>
          </a:p>
        </p:txBody>
      </p:sp>
      <p:sp>
        <p:nvSpPr>
          <p:cNvPr id="20" name="Bildplatzhalter 4"/>
          <p:cNvSpPr>
            <a:spLocks noGrp="1"/>
          </p:cNvSpPr>
          <p:nvPr>
            <p:ph type="pic" sz="quarter" idx="12" hasCustomPrompt="1"/>
          </p:nvPr>
        </p:nvSpPr>
        <p:spPr>
          <a:xfrm>
            <a:off x="4509813" y="3456000"/>
            <a:ext cx="4634187" cy="3402000"/>
          </a:xfrm>
          <a:solidFill>
            <a:schemeClr val="bg1">
              <a:lumMod val="95000"/>
            </a:schemeClr>
          </a:solidFill>
        </p:spPr>
        <p:txBody>
          <a:bodyPr anchor="ctr">
            <a:normAutofit/>
          </a:bodyPr>
          <a:lstStyle>
            <a:lvl1pPr marL="0" indent="0" algn="ctr">
              <a:buFontTx/>
              <a:buNone/>
              <a:defRPr sz="1800" baseline="0"/>
            </a:lvl1pPr>
          </a:lstStyle>
          <a:p>
            <a:r>
              <a:rPr lang="de-DE" dirty="0"/>
              <a:t>Bitte Foto einsetzen</a:t>
            </a:r>
          </a:p>
        </p:txBody>
      </p:sp>
      <p:sp>
        <p:nvSpPr>
          <p:cNvPr id="2" name="Titel 1"/>
          <p:cNvSpPr>
            <a:spLocks noGrp="1"/>
          </p:cNvSpPr>
          <p:nvPr>
            <p:ph type="title" hasCustomPrompt="1"/>
          </p:nvPr>
        </p:nvSpPr>
        <p:spPr>
          <a:xfrm>
            <a:off x="385576" y="918117"/>
            <a:ext cx="3769351" cy="1092958"/>
          </a:xfrm>
        </p:spPr>
        <p:txBody>
          <a:bodyPr anchor="b">
            <a:noAutofit/>
          </a:bodyPr>
          <a:lstStyle>
            <a:lvl1pPr>
              <a:lnSpc>
                <a:spcPts val="4000"/>
              </a:lnSpc>
              <a:defRPr sz="4400" b="1" cap="all" baseline="0">
                <a:latin typeface="+mn-lt"/>
              </a:defRPr>
            </a:lvl1pPr>
          </a:lstStyle>
          <a:p>
            <a:r>
              <a:rPr lang="en-GB" noProof="0" dirty="0" err="1"/>
              <a:t>titelformat</a:t>
            </a:r>
            <a:r>
              <a:rPr lang="en-GB" noProof="0" dirty="0"/>
              <a:t> </a:t>
            </a:r>
            <a:br>
              <a:rPr lang="en-GB" noProof="0" dirty="0"/>
            </a:br>
            <a:r>
              <a:rPr lang="en-GB" noProof="0" dirty="0" err="1"/>
              <a:t>bearbeiten</a:t>
            </a:r>
            <a:endParaRPr lang="en-GB" noProof="0" dirty="0"/>
          </a:p>
        </p:txBody>
      </p:sp>
      <p:sp>
        <p:nvSpPr>
          <p:cNvPr id="4" name="Textplatzhalter 3"/>
          <p:cNvSpPr>
            <a:spLocks noGrp="1"/>
          </p:cNvSpPr>
          <p:nvPr>
            <p:ph type="body" sz="half" idx="2"/>
          </p:nvPr>
        </p:nvSpPr>
        <p:spPr>
          <a:xfrm>
            <a:off x="385576" y="2604653"/>
            <a:ext cx="3769350" cy="3811588"/>
          </a:xfrm>
        </p:spPr>
        <p:txBody>
          <a:bodyPr>
            <a:normAutofit/>
          </a:bodyPr>
          <a:lstStyle>
            <a:lvl1pPr marL="0" indent="0">
              <a:lnSpc>
                <a:spcPts val="1800"/>
              </a:lnSpc>
              <a:buNone/>
              <a:defRPr sz="14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noProof="0" dirty="0" err="1"/>
              <a:t>Mastertextformat</a:t>
            </a:r>
            <a:r>
              <a:rPr lang="en-GB" noProof="0" dirty="0"/>
              <a:t> </a:t>
            </a:r>
            <a:r>
              <a:rPr lang="en-GB" noProof="0" dirty="0" err="1"/>
              <a:t>bearbeiten</a:t>
            </a:r>
            <a:endParaRPr lang="en-GB" noProof="0" dirty="0"/>
          </a:p>
        </p:txBody>
      </p:sp>
      <p:cxnSp>
        <p:nvCxnSpPr>
          <p:cNvPr id="9" name="Gerade Verbindung 9"/>
          <p:cNvCxnSpPr/>
          <p:nvPr userDrawn="1"/>
        </p:nvCxnSpPr>
        <p:spPr>
          <a:xfrm>
            <a:off x="460093" y="625036"/>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platzhalter 3"/>
          <p:cNvSpPr>
            <a:spLocks noGrp="1"/>
          </p:cNvSpPr>
          <p:nvPr>
            <p:ph type="body" sz="half" idx="14" hasCustomPrompt="1"/>
          </p:nvPr>
        </p:nvSpPr>
        <p:spPr>
          <a:xfrm>
            <a:off x="385576" y="219977"/>
            <a:ext cx="4131000" cy="285289"/>
          </a:xfrm>
        </p:spPr>
        <p:txBody>
          <a:bodyPr>
            <a:noAutofit/>
          </a:bodyPr>
          <a:lstStyle>
            <a:lvl1pPr marL="0" indent="0">
              <a:lnSpc>
                <a:spcPts val="1800"/>
              </a:lnSpc>
              <a:buNone/>
              <a:defRPr sz="1200" b="1" cap="all" baseline="0">
                <a:solidFill>
                  <a:schemeClr val="bg1">
                    <a:lumMod val="65000"/>
                  </a:schemeClr>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noProof="0" dirty="0"/>
              <a:t>Category</a:t>
            </a:r>
          </a:p>
        </p:txBody>
      </p:sp>
      <p:sp>
        <p:nvSpPr>
          <p:cNvPr id="12" name="Textplatzhalter 6">
            <a:extLst>
              <a:ext uri="{FF2B5EF4-FFF2-40B4-BE49-F238E27FC236}">
                <a16:creationId xmlns:a16="http://schemas.microsoft.com/office/drawing/2014/main" id="{C9D55093-241E-6340-B900-A095AE99B365}"/>
              </a:ext>
            </a:extLst>
          </p:cNvPr>
          <p:cNvSpPr>
            <a:spLocks noGrp="1"/>
          </p:cNvSpPr>
          <p:nvPr>
            <p:ph type="body" sz="quarter" idx="16" hasCustomPrompt="1"/>
          </p:nvPr>
        </p:nvSpPr>
        <p:spPr>
          <a:xfrm>
            <a:off x="8718316" y="6356948"/>
            <a:ext cx="257718" cy="297603"/>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a:defRPr sz="100">
                <a:solidFill>
                  <a:schemeClr val="bg1"/>
                </a:solidFill>
              </a:defRPr>
            </a:lvl1pPr>
            <a:lvl2pPr>
              <a:defRPr sz="100"/>
            </a:lvl2pPr>
            <a:lvl3pPr>
              <a:defRPr sz="100"/>
            </a:lvl3pPr>
            <a:lvl4pPr>
              <a:defRPr sz="100"/>
            </a:lvl4pPr>
            <a:lvl5pPr>
              <a:defRPr sz="100"/>
            </a:lvl5pPr>
          </a:lstStyle>
          <a:p>
            <a:pPr lvl="0"/>
            <a:r>
              <a:rPr lang="de-DE" dirty="0"/>
              <a:t>a</a:t>
            </a:r>
          </a:p>
        </p:txBody>
      </p:sp>
    </p:spTree>
    <p:extLst>
      <p:ext uri="{BB962C8B-B14F-4D97-AF65-F5344CB8AC3E}">
        <p14:creationId xmlns:p14="http://schemas.microsoft.com/office/powerpoint/2010/main" val="23660303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Inhalt - 3xBild - 12pt">
    <p:spTree>
      <p:nvGrpSpPr>
        <p:cNvPr id="1" name=""/>
        <p:cNvGrpSpPr/>
        <p:nvPr/>
      </p:nvGrpSpPr>
      <p:grpSpPr>
        <a:xfrm>
          <a:off x="0" y="0"/>
          <a:ext cx="0" cy="0"/>
          <a:chOff x="0" y="0"/>
          <a:chExt cx="0" cy="0"/>
        </a:xfrm>
      </p:grpSpPr>
      <p:sp>
        <p:nvSpPr>
          <p:cNvPr id="20" name="Bildplatzhalter 4"/>
          <p:cNvSpPr>
            <a:spLocks noGrp="1"/>
          </p:cNvSpPr>
          <p:nvPr>
            <p:ph type="pic" sz="quarter" idx="12" hasCustomPrompt="1"/>
          </p:nvPr>
        </p:nvSpPr>
        <p:spPr>
          <a:xfrm>
            <a:off x="6849000" y="4624746"/>
            <a:ext cx="2295000" cy="2242800"/>
          </a:xfrm>
          <a:solidFill>
            <a:schemeClr val="bg1">
              <a:lumMod val="95000"/>
            </a:schemeClr>
          </a:solidFill>
        </p:spPr>
        <p:txBody>
          <a:bodyPr anchor="ctr">
            <a:normAutofit/>
          </a:bodyPr>
          <a:lstStyle>
            <a:lvl1pPr marL="0" indent="0" algn="ctr">
              <a:buFontTx/>
              <a:buNone/>
              <a:defRPr sz="1800" baseline="0"/>
            </a:lvl1pPr>
          </a:lstStyle>
          <a:p>
            <a:r>
              <a:rPr lang="de-DE" dirty="0"/>
              <a:t>Bitte Foto einsetzen</a:t>
            </a:r>
          </a:p>
        </p:txBody>
      </p:sp>
      <p:sp>
        <p:nvSpPr>
          <p:cNvPr id="5" name="Bildplatzhalter 4"/>
          <p:cNvSpPr>
            <a:spLocks noGrp="1"/>
          </p:cNvSpPr>
          <p:nvPr>
            <p:ph type="pic" sz="quarter" idx="10" hasCustomPrompt="1"/>
          </p:nvPr>
        </p:nvSpPr>
        <p:spPr>
          <a:xfrm>
            <a:off x="6849000" y="0"/>
            <a:ext cx="2295000" cy="2243108"/>
          </a:xfrm>
          <a:solidFill>
            <a:schemeClr val="bg1">
              <a:lumMod val="95000"/>
            </a:schemeClr>
          </a:solidFill>
        </p:spPr>
        <p:txBody>
          <a:bodyPr anchor="ctr">
            <a:normAutofit/>
          </a:bodyPr>
          <a:lstStyle>
            <a:lvl1pPr marL="0" indent="0" algn="ctr">
              <a:buFontTx/>
              <a:buNone/>
              <a:defRPr sz="1800" baseline="0"/>
            </a:lvl1pPr>
          </a:lstStyle>
          <a:p>
            <a:r>
              <a:rPr lang="de-DE" dirty="0"/>
              <a:t>Bitte Foto einsetzen</a:t>
            </a:r>
          </a:p>
        </p:txBody>
      </p:sp>
      <p:sp>
        <p:nvSpPr>
          <p:cNvPr id="19" name="Bildplatzhalter 4"/>
          <p:cNvSpPr>
            <a:spLocks noGrp="1"/>
          </p:cNvSpPr>
          <p:nvPr>
            <p:ph type="pic" sz="quarter" idx="11" hasCustomPrompt="1"/>
          </p:nvPr>
        </p:nvSpPr>
        <p:spPr>
          <a:xfrm>
            <a:off x="6849000" y="2312527"/>
            <a:ext cx="2295000" cy="2242800"/>
          </a:xfrm>
          <a:solidFill>
            <a:schemeClr val="bg1">
              <a:lumMod val="95000"/>
            </a:schemeClr>
          </a:solidFill>
        </p:spPr>
        <p:txBody>
          <a:bodyPr anchor="ctr">
            <a:normAutofit/>
          </a:bodyPr>
          <a:lstStyle>
            <a:lvl1pPr marL="0" indent="0" algn="ctr">
              <a:buFontTx/>
              <a:buNone/>
              <a:defRPr sz="1800" baseline="0"/>
            </a:lvl1pPr>
          </a:lstStyle>
          <a:p>
            <a:r>
              <a:rPr lang="de-DE" dirty="0"/>
              <a:t>Bitte Foto einsetzen</a:t>
            </a:r>
          </a:p>
        </p:txBody>
      </p:sp>
      <p:sp>
        <p:nvSpPr>
          <p:cNvPr id="2" name="Titel 1"/>
          <p:cNvSpPr>
            <a:spLocks noGrp="1"/>
          </p:cNvSpPr>
          <p:nvPr>
            <p:ph type="title" hasCustomPrompt="1"/>
          </p:nvPr>
        </p:nvSpPr>
        <p:spPr>
          <a:xfrm>
            <a:off x="385576" y="918117"/>
            <a:ext cx="6159923" cy="1092958"/>
          </a:xfrm>
        </p:spPr>
        <p:txBody>
          <a:bodyPr anchor="b">
            <a:noAutofit/>
          </a:bodyPr>
          <a:lstStyle>
            <a:lvl1pPr>
              <a:lnSpc>
                <a:spcPts val="4000"/>
              </a:lnSpc>
              <a:defRPr sz="4400" b="1" cap="all" baseline="0">
                <a:latin typeface="+mn-lt"/>
              </a:defRPr>
            </a:lvl1pPr>
          </a:lstStyle>
          <a:p>
            <a:r>
              <a:rPr lang="en-GB" noProof="0" dirty="0" err="1"/>
              <a:t>titelformat</a:t>
            </a:r>
            <a:r>
              <a:rPr lang="en-GB" noProof="0" dirty="0"/>
              <a:t> </a:t>
            </a:r>
            <a:br>
              <a:rPr lang="en-GB" noProof="0" dirty="0"/>
            </a:br>
            <a:r>
              <a:rPr lang="en-GB" noProof="0" dirty="0" err="1"/>
              <a:t>bearbeiten</a:t>
            </a:r>
            <a:endParaRPr lang="en-GB" noProof="0" dirty="0"/>
          </a:p>
        </p:txBody>
      </p:sp>
      <p:sp>
        <p:nvSpPr>
          <p:cNvPr id="4" name="Textplatzhalter 3"/>
          <p:cNvSpPr>
            <a:spLocks noGrp="1"/>
          </p:cNvSpPr>
          <p:nvPr>
            <p:ph type="body" sz="half" idx="2"/>
          </p:nvPr>
        </p:nvSpPr>
        <p:spPr>
          <a:xfrm>
            <a:off x="385577" y="2604653"/>
            <a:ext cx="2996001" cy="3811588"/>
          </a:xfrm>
        </p:spPr>
        <p:txBody>
          <a:bodyPr>
            <a:normAutofit/>
          </a:bodyPr>
          <a:lstStyle>
            <a:lvl1pPr marL="0" indent="0">
              <a:lnSpc>
                <a:spcPts val="1600"/>
              </a:lnSpc>
              <a:buNone/>
              <a:defRPr sz="12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noProof="0" dirty="0" err="1"/>
              <a:t>Mastertextformat</a:t>
            </a:r>
            <a:r>
              <a:rPr lang="en-GB" noProof="0" dirty="0"/>
              <a:t> </a:t>
            </a:r>
            <a:r>
              <a:rPr lang="en-GB" noProof="0" dirty="0" err="1"/>
              <a:t>bearbeiten</a:t>
            </a:r>
            <a:endParaRPr lang="en-GB" noProof="0" dirty="0"/>
          </a:p>
        </p:txBody>
      </p:sp>
      <p:cxnSp>
        <p:nvCxnSpPr>
          <p:cNvPr id="9" name="Gerade Verbindung 9"/>
          <p:cNvCxnSpPr/>
          <p:nvPr userDrawn="1"/>
        </p:nvCxnSpPr>
        <p:spPr>
          <a:xfrm>
            <a:off x="460093" y="625036"/>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platzhalter 3"/>
          <p:cNvSpPr>
            <a:spLocks noGrp="1"/>
          </p:cNvSpPr>
          <p:nvPr>
            <p:ph type="body" sz="half" idx="13"/>
          </p:nvPr>
        </p:nvSpPr>
        <p:spPr>
          <a:xfrm>
            <a:off x="3549498" y="2604653"/>
            <a:ext cx="2996001" cy="3811588"/>
          </a:xfrm>
        </p:spPr>
        <p:txBody>
          <a:bodyPr>
            <a:normAutofit/>
          </a:bodyPr>
          <a:lstStyle>
            <a:lvl1pPr marL="0" indent="0">
              <a:lnSpc>
                <a:spcPts val="1600"/>
              </a:lnSpc>
              <a:buNone/>
              <a:defRPr sz="12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noProof="0" dirty="0" err="1"/>
              <a:t>Mastertextformat</a:t>
            </a:r>
            <a:r>
              <a:rPr lang="en-GB" noProof="0" dirty="0"/>
              <a:t> </a:t>
            </a:r>
            <a:r>
              <a:rPr lang="en-GB" noProof="0" dirty="0" err="1"/>
              <a:t>bearbeiten</a:t>
            </a:r>
            <a:endParaRPr lang="en-GB" noProof="0" dirty="0"/>
          </a:p>
        </p:txBody>
      </p:sp>
      <p:sp>
        <p:nvSpPr>
          <p:cNvPr id="10" name="Textplatzhalter 3"/>
          <p:cNvSpPr>
            <a:spLocks noGrp="1"/>
          </p:cNvSpPr>
          <p:nvPr>
            <p:ph type="body" sz="half" idx="14" hasCustomPrompt="1"/>
          </p:nvPr>
        </p:nvSpPr>
        <p:spPr>
          <a:xfrm>
            <a:off x="385576" y="219977"/>
            <a:ext cx="4131000" cy="285289"/>
          </a:xfrm>
        </p:spPr>
        <p:txBody>
          <a:bodyPr>
            <a:noAutofit/>
          </a:bodyPr>
          <a:lstStyle>
            <a:lvl1pPr marL="0" indent="0">
              <a:lnSpc>
                <a:spcPts val="1800"/>
              </a:lnSpc>
              <a:buNone/>
              <a:defRPr sz="1200" b="1" cap="all" baseline="0">
                <a:solidFill>
                  <a:schemeClr val="bg1">
                    <a:lumMod val="65000"/>
                  </a:schemeClr>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noProof="0" dirty="0"/>
              <a:t>Category</a:t>
            </a:r>
          </a:p>
        </p:txBody>
      </p:sp>
      <p:sp>
        <p:nvSpPr>
          <p:cNvPr id="11" name="Textplatzhalter 6">
            <a:extLst>
              <a:ext uri="{FF2B5EF4-FFF2-40B4-BE49-F238E27FC236}">
                <a16:creationId xmlns:a16="http://schemas.microsoft.com/office/drawing/2014/main" id="{EFC732E8-8CFF-4649-8519-33B38381FDA2}"/>
              </a:ext>
            </a:extLst>
          </p:cNvPr>
          <p:cNvSpPr>
            <a:spLocks noGrp="1"/>
          </p:cNvSpPr>
          <p:nvPr>
            <p:ph type="body" sz="quarter" idx="16" hasCustomPrompt="1"/>
          </p:nvPr>
        </p:nvSpPr>
        <p:spPr>
          <a:xfrm>
            <a:off x="8718316" y="6356948"/>
            <a:ext cx="257718" cy="297603"/>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a:defRPr sz="100">
                <a:solidFill>
                  <a:schemeClr val="bg1"/>
                </a:solidFill>
              </a:defRPr>
            </a:lvl1pPr>
            <a:lvl2pPr>
              <a:defRPr sz="100"/>
            </a:lvl2pPr>
            <a:lvl3pPr>
              <a:defRPr sz="100"/>
            </a:lvl3pPr>
            <a:lvl4pPr>
              <a:defRPr sz="100"/>
            </a:lvl4pPr>
            <a:lvl5pPr>
              <a:defRPr sz="100"/>
            </a:lvl5pPr>
          </a:lstStyle>
          <a:p>
            <a:pPr lvl="0"/>
            <a:r>
              <a:rPr lang="de-DE" dirty="0"/>
              <a:t>a</a:t>
            </a:r>
          </a:p>
        </p:txBody>
      </p:sp>
    </p:spTree>
    <p:extLst>
      <p:ext uri="{BB962C8B-B14F-4D97-AF65-F5344CB8AC3E}">
        <p14:creationId xmlns:p14="http://schemas.microsoft.com/office/powerpoint/2010/main" val="13385018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Inhalt - 3xBild - 14pt">
    <p:spTree>
      <p:nvGrpSpPr>
        <p:cNvPr id="1" name=""/>
        <p:cNvGrpSpPr/>
        <p:nvPr/>
      </p:nvGrpSpPr>
      <p:grpSpPr>
        <a:xfrm>
          <a:off x="0" y="0"/>
          <a:ext cx="0" cy="0"/>
          <a:chOff x="0" y="0"/>
          <a:chExt cx="0" cy="0"/>
        </a:xfrm>
      </p:grpSpPr>
      <p:sp>
        <p:nvSpPr>
          <p:cNvPr id="20" name="Bildplatzhalter 4"/>
          <p:cNvSpPr>
            <a:spLocks noGrp="1"/>
          </p:cNvSpPr>
          <p:nvPr>
            <p:ph type="pic" sz="quarter" idx="12" hasCustomPrompt="1"/>
          </p:nvPr>
        </p:nvSpPr>
        <p:spPr>
          <a:xfrm>
            <a:off x="6849000" y="4624746"/>
            <a:ext cx="2295000" cy="2242800"/>
          </a:xfrm>
          <a:solidFill>
            <a:schemeClr val="bg1">
              <a:lumMod val="95000"/>
            </a:schemeClr>
          </a:solidFill>
        </p:spPr>
        <p:txBody>
          <a:bodyPr anchor="ctr">
            <a:normAutofit/>
          </a:bodyPr>
          <a:lstStyle>
            <a:lvl1pPr marL="0" indent="0" algn="ctr">
              <a:buFontTx/>
              <a:buNone/>
              <a:defRPr sz="1800" baseline="0"/>
            </a:lvl1pPr>
          </a:lstStyle>
          <a:p>
            <a:r>
              <a:rPr lang="de-DE" dirty="0"/>
              <a:t>Bitte Foto einsetzen</a:t>
            </a:r>
          </a:p>
        </p:txBody>
      </p:sp>
      <p:sp>
        <p:nvSpPr>
          <p:cNvPr id="5" name="Bildplatzhalter 4"/>
          <p:cNvSpPr>
            <a:spLocks noGrp="1"/>
          </p:cNvSpPr>
          <p:nvPr>
            <p:ph type="pic" sz="quarter" idx="10" hasCustomPrompt="1"/>
          </p:nvPr>
        </p:nvSpPr>
        <p:spPr>
          <a:xfrm>
            <a:off x="6849000" y="0"/>
            <a:ext cx="2295000" cy="2243108"/>
          </a:xfrm>
          <a:solidFill>
            <a:schemeClr val="bg1">
              <a:lumMod val="95000"/>
            </a:schemeClr>
          </a:solidFill>
        </p:spPr>
        <p:txBody>
          <a:bodyPr anchor="ctr">
            <a:normAutofit/>
          </a:bodyPr>
          <a:lstStyle>
            <a:lvl1pPr marL="0" indent="0" algn="ctr">
              <a:buFontTx/>
              <a:buNone/>
              <a:defRPr sz="1800" baseline="0"/>
            </a:lvl1pPr>
          </a:lstStyle>
          <a:p>
            <a:r>
              <a:rPr lang="de-DE" dirty="0"/>
              <a:t>Bitte Foto einsetzen</a:t>
            </a:r>
          </a:p>
        </p:txBody>
      </p:sp>
      <p:sp>
        <p:nvSpPr>
          <p:cNvPr id="19" name="Bildplatzhalter 4"/>
          <p:cNvSpPr>
            <a:spLocks noGrp="1"/>
          </p:cNvSpPr>
          <p:nvPr>
            <p:ph type="pic" sz="quarter" idx="11" hasCustomPrompt="1"/>
          </p:nvPr>
        </p:nvSpPr>
        <p:spPr>
          <a:xfrm>
            <a:off x="6849000" y="2312527"/>
            <a:ext cx="2295000" cy="2242800"/>
          </a:xfrm>
          <a:solidFill>
            <a:schemeClr val="bg1">
              <a:lumMod val="95000"/>
            </a:schemeClr>
          </a:solidFill>
        </p:spPr>
        <p:txBody>
          <a:bodyPr anchor="ctr">
            <a:normAutofit/>
          </a:bodyPr>
          <a:lstStyle>
            <a:lvl1pPr marL="0" indent="0" algn="ctr">
              <a:buFontTx/>
              <a:buNone/>
              <a:defRPr sz="1800" baseline="0"/>
            </a:lvl1pPr>
          </a:lstStyle>
          <a:p>
            <a:r>
              <a:rPr lang="de-DE" dirty="0"/>
              <a:t>Bitte Foto einsetzen</a:t>
            </a:r>
          </a:p>
        </p:txBody>
      </p:sp>
      <p:sp>
        <p:nvSpPr>
          <p:cNvPr id="2" name="Titel 1"/>
          <p:cNvSpPr>
            <a:spLocks noGrp="1"/>
          </p:cNvSpPr>
          <p:nvPr>
            <p:ph type="title" hasCustomPrompt="1"/>
          </p:nvPr>
        </p:nvSpPr>
        <p:spPr>
          <a:xfrm>
            <a:off x="385576" y="903829"/>
            <a:ext cx="6159923" cy="1092958"/>
          </a:xfrm>
        </p:spPr>
        <p:txBody>
          <a:bodyPr anchor="b">
            <a:noAutofit/>
          </a:bodyPr>
          <a:lstStyle>
            <a:lvl1pPr>
              <a:lnSpc>
                <a:spcPts val="4000"/>
              </a:lnSpc>
              <a:defRPr sz="4400" b="1" cap="all" baseline="0">
                <a:latin typeface="+mn-lt"/>
              </a:defRPr>
            </a:lvl1pPr>
          </a:lstStyle>
          <a:p>
            <a:r>
              <a:rPr lang="en-GB" noProof="0" dirty="0" err="1"/>
              <a:t>titelformat</a:t>
            </a:r>
            <a:r>
              <a:rPr lang="en-GB" noProof="0" dirty="0"/>
              <a:t> </a:t>
            </a:r>
            <a:br>
              <a:rPr lang="en-GB" noProof="0" dirty="0"/>
            </a:br>
            <a:r>
              <a:rPr lang="en-GB" noProof="0" dirty="0" err="1"/>
              <a:t>bearbeiten</a:t>
            </a:r>
            <a:endParaRPr lang="en-GB" noProof="0" dirty="0"/>
          </a:p>
        </p:txBody>
      </p:sp>
      <p:sp>
        <p:nvSpPr>
          <p:cNvPr id="4" name="Textplatzhalter 3"/>
          <p:cNvSpPr>
            <a:spLocks noGrp="1"/>
          </p:cNvSpPr>
          <p:nvPr>
            <p:ph type="body" sz="half" idx="2"/>
          </p:nvPr>
        </p:nvSpPr>
        <p:spPr>
          <a:xfrm>
            <a:off x="385577" y="2604653"/>
            <a:ext cx="2996001" cy="3811588"/>
          </a:xfrm>
        </p:spPr>
        <p:txBody>
          <a:bodyPr>
            <a:normAutofit/>
          </a:bodyPr>
          <a:lstStyle>
            <a:lvl1pPr marL="0" indent="0">
              <a:lnSpc>
                <a:spcPts val="1800"/>
              </a:lnSpc>
              <a:buNone/>
              <a:defRPr sz="14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noProof="0" dirty="0" err="1"/>
              <a:t>Mastertextformat</a:t>
            </a:r>
            <a:r>
              <a:rPr lang="en-GB" noProof="0" dirty="0"/>
              <a:t> </a:t>
            </a:r>
            <a:r>
              <a:rPr lang="en-GB" noProof="0" dirty="0" err="1"/>
              <a:t>bearbeiten</a:t>
            </a:r>
            <a:endParaRPr lang="en-GB" noProof="0" dirty="0"/>
          </a:p>
        </p:txBody>
      </p:sp>
      <p:cxnSp>
        <p:nvCxnSpPr>
          <p:cNvPr id="9" name="Gerade Verbindung 9"/>
          <p:cNvCxnSpPr/>
          <p:nvPr userDrawn="1"/>
        </p:nvCxnSpPr>
        <p:spPr>
          <a:xfrm>
            <a:off x="460093" y="625036"/>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platzhalter 3"/>
          <p:cNvSpPr>
            <a:spLocks noGrp="1"/>
          </p:cNvSpPr>
          <p:nvPr>
            <p:ph type="body" sz="half" idx="13"/>
          </p:nvPr>
        </p:nvSpPr>
        <p:spPr>
          <a:xfrm>
            <a:off x="3549498" y="2604653"/>
            <a:ext cx="2996001" cy="3811588"/>
          </a:xfrm>
        </p:spPr>
        <p:txBody>
          <a:bodyPr>
            <a:normAutofit/>
          </a:bodyPr>
          <a:lstStyle>
            <a:lvl1pPr marL="0" indent="0">
              <a:lnSpc>
                <a:spcPts val="1800"/>
              </a:lnSpc>
              <a:buNone/>
              <a:defRPr sz="14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noProof="0" dirty="0" err="1"/>
              <a:t>Mastertextformat</a:t>
            </a:r>
            <a:r>
              <a:rPr lang="en-GB" noProof="0" dirty="0"/>
              <a:t> </a:t>
            </a:r>
            <a:r>
              <a:rPr lang="en-GB" noProof="0" dirty="0" err="1"/>
              <a:t>bearbeiten</a:t>
            </a:r>
            <a:endParaRPr lang="en-GB" noProof="0" dirty="0"/>
          </a:p>
        </p:txBody>
      </p:sp>
      <p:sp>
        <p:nvSpPr>
          <p:cNvPr id="10" name="Textplatzhalter 3"/>
          <p:cNvSpPr>
            <a:spLocks noGrp="1"/>
          </p:cNvSpPr>
          <p:nvPr>
            <p:ph type="body" sz="half" idx="14" hasCustomPrompt="1"/>
          </p:nvPr>
        </p:nvSpPr>
        <p:spPr>
          <a:xfrm>
            <a:off x="385576" y="219977"/>
            <a:ext cx="4131000" cy="285289"/>
          </a:xfrm>
        </p:spPr>
        <p:txBody>
          <a:bodyPr>
            <a:noAutofit/>
          </a:bodyPr>
          <a:lstStyle>
            <a:lvl1pPr marL="0" indent="0">
              <a:lnSpc>
                <a:spcPts val="1800"/>
              </a:lnSpc>
              <a:buNone/>
              <a:defRPr sz="1200" b="1" cap="all" baseline="0">
                <a:solidFill>
                  <a:schemeClr val="bg1">
                    <a:lumMod val="65000"/>
                  </a:schemeClr>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noProof="0" dirty="0"/>
              <a:t>Category</a:t>
            </a:r>
          </a:p>
        </p:txBody>
      </p:sp>
      <p:sp>
        <p:nvSpPr>
          <p:cNvPr id="11" name="Textplatzhalter 6">
            <a:extLst>
              <a:ext uri="{FF2B5EF4-FFF2-40B4-BE49-F238E27FC236}">
                <a16:creationId xmlns:a16="http://schemas.microsoft.com/office/drawing/2014/main" id="{8BE5F6BB-C2C0-3640-8318-895A139F45EE}"/>
              </a:ext>
            </a:extLst>
          </p:cNvPr>
          <p:cNvSpPr>
            <a:spLocks noGrp="1"/>
          </p:cNvSpPr>
          <p:nvPr>
            <p:ph type="body" sz="quarter" idx="16" hasCustomPrompt="1"/>
          </p:nvPr>
        </p:nvSpPr>
        <p:spPr>
          <a:xfrm>
            <a:off x="8718316" y="6356948"/>
            <a:ext cx="257718" cy="297603"/>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a:defRPr sz="100">
                <a:solidFill>
                  <a:schemeClr val="bg1"/>
                </a:solidFill>
              </a:defRPr>
            </a:lvl1pPr>
            <a:lvl2pPr>
              <a:defRPr sz="100"/>
            </a:lvl2pPr>
            <a:lvl3pPr>
              <a:defRPr sz="100"/>
            </a:lvl3pPr>
            <a:lvl4pPr>
              <a:defRPr sz="100"/>
            </a:lvl4pPr>
            <a:lvl5pPr>
              <a:defRPr sz="100"/>
            </a:lvl5pPr>
          </a:lstStyle>
          <a:p>
            <a:pPr lvl="0"/>
            <a:r>
              <a:rPr lang="de-DE" dirty="0"/>
              <a:t>a</a:t>
            </a:r>
          </a:p>
        </p:txBody>
      </p:sp>
    </p:spTree>
    <p:extLst>
      <p:ext uri="{BB962C8B-B14F-4D97-AF65-F5344CB8AC3E}">
        <p14:creationId xmlns:p14="http://schemas.microsoft.com/office/powerpoint/2010/main" val="28537232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Inhalt - 6xBild - 12pt">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6849000" y="0"/>
            <a:ext cx="2295000" cy="2243108"/>
          </a:xfrm>
          <a:solidFill>
            <a:schemeClr val="bg1">
              <a:lumMod val="95000"/>
            </a:schemeClr>
          </a:solidFill>
        </p:spPr>
        <p:txBody>
          <a:bodyPr anchor="ctr">
            <a:normAutofit/>
          </a:bodyPr>
          <a:lstStyle>
            <a:lvl1pPr marL="0" indent="0" algn="ctr">
              <a:buFontTx/>
              <a:buNone/>
              <a:defRPr sz="1800" baseline="0"/>
            </a:lvl1pPr>
          </a:lstStyle>
          <a:p>
            <a:r>
              <a:rPr lang="de-DE" dirty="0"/>
              <a:t>Bitte Foto einsetzen</a:t>
            </a:r>
          </a:p>
        </p:txBody>
      </p:sp>
      <p:sp>
        <p:nvSpPr>
          <p:cNvPr id="19" name="Bildplatzhalter 4"/>
          <p:cNvSpPr>
            <a:spLocks noGrp="1"/>
          </p:cNvSpPr>
          <p:nvPr>
            <p:ph type="pic" sz="quarter" idx="11" hasCustomPrompt="1"/>
          </p:nvPr>
        </p:nvSpPr>
        <p:spPr>
          <a:xfrm>
            <a:off x="6849000" y="2312527"/>
            <a:ext cx="2295000" cy="2242800"/>
          </a:xfrm>
          <a:solidFill>
            <a:schemeClr val="bg1">
              <a:lumMod val="95000"/>
            </a:schemeClr>
          </a:solidFill>
        </p:spPr>
        <p:txBody>
          <a:bodyPr anchor="ctr">
            <a:normAutofit/>
          </a:bodyPr>
          <a:lstStyle>
            <a:lvl1pPr marL="0" indent="0" algn="ctr">
              <a:buFontTx/>
              <a:buNone/>
              <a:defRPr sz="1800" baseline="0"/>
            </a:lvl1pPr>
          </a:lstStyle>
          <a:p>
            <a:r>
              <a:rPr lang="de-DE" dirty="0"/>
              <a:t>Bitte Foto einsetzen</a:t>
            </a:r>
          </a:p>
        </p:txBody>
      </p:sp>
      <p:sp>
        <p:nvSpPr>
          <p:cNvPr id="20" name="Bildplatzhalter 4"/>
          <p:cNvSpPr>
            <a:spLocks noGrp="1"/>
          </p:cNvSpPr>
          <p:nvPr>
            <p:ph type="pic" sz="quarter" idx="12" hasCustomPrompt="1"/>
          </p:nvPr>
        </p:nvSpPr>
        <p:spPr>
          <a:xfrm>
            <a:off x="6849000" y="4621146"/>
            <a:ext cx="2295000" cy="2242800"/>
          </a:xfrm>
          <a:solidFill>
            <a:schemeClr val="bg1">
              <a:lumMod val="95000"/>
            </a:schemeClr>
          </a:solidFill>
        </p:spPr>
        <p:txBody>
          <a:bodyPr anchor="ctr">
            <a:normAutofit/>
          </a:bodyPr>
          <a:lstStyle>
            <a:lvl1pPr marL="0" indent="0" algn="ctr">
              <a:buFontTx/>
              <a:buNone/>
              <a:defRPr sz="1800" baseline="0"/>
            </a:lvl1pPr>
          </a:lstStyle>
          <a:p>
            <a:r>
              <a:rPr lang="de-DE" dirty="0"/>
              <a:t>Bitte Foto einsetzen</a:t>
            </a:r>
          </a:p>
        </p:txBody>
      </p:sp>
      <p:sp>
        <p:nvSpPr>
          <p:cNvPr id="2" name="Titel 1"/>
          <p:cNvSpPr>
            <a:spLocks noGrp="1"/>
          </p:cNvSpPr>
          <p:nvPr>
            <p:ph type="title" hasCustomPrompt="1"/>
          </p:nvPr>
        </p:nvSpPr>
        <p:spPr>
          <a:xfrm>
            <a:off x="385576" y="918117"/>
            <a:ext cx="3769351" cy="1092958"/>
          </a:xfrm>
        </p:spPr>
        <p:txBody>
          <a:bodyPr anchor="b">
            <a:noAutofit/>
          </a:bodyPr>
          <a:lstStyle>
            <a:lvl1pPr>
              <a:lnSpc>
                <a:spcPts val="4000"/>
              </a:lnSpc>
              <a:defRPr sz="4400" b="1" cap="all" baseline="0">
                <a:latin typeface="+mn-lt"/>
              </a:defRPr>
            </a:lvl1pPr>
          </a:lstStyle>
          <a:p>
            <a:r>
              <a:rPr lang="en-GB" noProof="0" dirty="0" err="1"/>
              <a:t>titelformat</a:t>
            </a:r>
            <a:r>
              <a:rPr lang="en-GB" noProof="0" dirty="0"/>
              <a:t> </a:t>
            </a:r>
            <a:br>
              <a:rPr lang="en-GB" noProof="0" dirty="0"/>
            </a:br>
            <a:r>
              <a:rPr lang="en-GB" noProof="0" dirty="0" err="1"/>
              <a:t>bearbeiten</a:t>
            </a:r>
            <a:endParaRPr lang="en-GB" noProof="0" dirty="0"/>
          </a:p>
        </p:txBody>
      </p:sp>
      <p:sp>
        <p:nvSpPr>
          <p:cNvPr id="4" name="Textplatzhalter 3"/>
          <p:cNvSpPr>
            <a:spLocks noGrp="1"/>
          </p:cNvSpPr>
          <p:nvPr>
            <p:ph type="body" sz="half" idx="2"/>
          </p:nvPr>
        </p:nvSpPr>
        <p:spPr>
          <a:xfrm>
            <a:off x="385576" y="2604654"/>
            <a:ext cx="3769350" cy="3811588"/>
          </a:xfrm>
        </p:spPr>
        <p:txBody>
          <a:bodyPr>
            <a:normAutofit/>
          </a:bodyPr>
          <a:lstStyle>
            <a:lvl1pPr marL="0" indent="0">
              <a:lnSpc>
                <a:spcPts val="1600"/>
              </a:lnSpc>
              <a:buNone/>
              <a:defRPr sz="12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noProof="0" dirty="0" err="1"/>
              <a:t>Mastertextformat</a:t>
            </a:r>
            <a:r>
              <a:rPr lang="en-GB" noProof="0" dirty="0"/>
              <a:t> </a:t>
            </a:r>
            <a:r>
              <a:rPr lang="en-GB" noProof="0" dirty="0" err="1"/>
              <a:t>bearbeiten</a:t>
            </a:r>
            <a:endParaRPr lang="en-GB" noProof="0" dirty="0"/>
          </a:p>
        </p:txBody>
      </p:sp>
      <p:cxnSp>
        <p:nvCxnSpPr>
          <p:cNvPr id="9" name="Gerade Verbindung 9"/>
          <p:cNvCxnSpPr/>
          <p:nvPr userDrawn="1"/>
        </p:nvCxnSpPr>
        <p:spPr>
          <a:xfrm>
            <a:off x="460093" y="625036"/>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platzhalter 3"/>
          <p:cNvSpPr>
            <a:spLocks noGrp="1"/>
          </p:cNvSpPr>
          <p:nvPr>
            <p:ph type="body" sz="half" idx="16" hasCustomPrompt="1"/>
          </p:nvPr>
        </p:nvSpPr>
        <p:spPr>
          <a:xfrm>
            <a:off x="385576" y="219977"/>
            <a:ext cx="4131000" cy="285289"/>
          </a:xfrm>
        </p:spPr>
        <p:txBody>
          <a:bodyPr>
            <a:noAutofit/>
          </a:bodyPr>
          <a:lstStyle>
            <a:lvl1pPr marL="0" indent="0">
              <a:lnSpc>
                <a:spcPts val="1800"/>
              </a:lnSpc>
              <a:buNone/>
              <a:defRPr sz="1200" b="1" cap="all" baseline="0">
                <a:solidFill>
                  <a:schemeClr val="bg1">
                    <a:lumMod val="65000"/>
                  </a:schemeClr>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noProof="0" dirty="0"/>
              <a:t>Category</a:t>
            </a:r>
          </a:p>
        </p:txBody>
      </p:sp>
      <p:sp>
        <p:nvSpPr>
          <p:cNvPr id="13" name="Textplatzhalter 6">
            <a:extLst>
              <a:ext uri="{FF2B5EF4-FFF2-40B4-BE49-F238E27FC236}">
                <a16:creationId xmlns:a16="http://schemas.microsoft.com/office/drawing/2014/main" id="{E14EBB2E-4BE8-AA42-BAB4-CABABF0566DF}"/>
              </a:ext>
            </a:extLst>
          </p:cNvPr>
          <p:cNvSpPr>
            <a:spLocks noGrp="1"/>
          </p:cNvSpPr>
          <p:nvPr>
            <p:ph type="body" sz="quarter" idx="17" hasCustomPrompt="1"/>
          </p:nvPr>
        </p:nvSpPr>
        <p:spPr>
          <a:xfrm>
            <a:off x="8718316" y="6356948"/>
            <a:ext cx="257718" cy="297603"/>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a:defRPr sz="100">
                <a:solidFill>
                  <a:schemeClr val="bg1"/>
                </a:solidFill>
              </a:defRPr>
            </a:lvl1pPr>
            <a:lvl2pPr>
              <a:defRPr sz="100"/>
            </a:lvl2pPr>
            <a:lvl3pPr>
              <a:defRPr sz="100"/>
            </a:lvl3pPr>
            <a:lvl4pPr>
              <a:defRPr sz="100"/>
            </a:lvl4pPr>
            <a:lvl5pPr>
              <a:defRPr sz="100"/>
            </a:lvl5pPr>
          </a:lstStyle>
          <a:p>
            <a:pPr lvl="0"/>
            <a:r>
              <a:rPr lang="de-DE" dirty="0"/>
              <a:t>a</a:t>
            </a:r>
          </a:p>
        </p:txBody>
      </p:sp>
    </p:spTree>
    <p:extLst>
      <p:ext uri="{BB962C8B-B14F-4D97-AF65-F5344CB8AC3E}">
        <p14:creationId xmlns:p14="http://schemas.microsoft.com/office/powerpoint/2010/main" val="18635928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Inhalt - 6xBild - 14pt">
    <p:spTree>
      <p:nvGrpSpPr>
        <p:cNvPr id="1" name=""/>
        <p:cNvGrpSpPr/>
        <p:nvPr/>
      </p:nvGrpSpPr>
      <p:grpSpPr>
        <a:xfrm>
          <a:off x="0" y="0"/>
          <a:ext cx="0" cy="0"/>
          <a:chOff x="0" y="0"/>
          <a:chExt cx="0" cy="0"/>
        </a:xfrm>
      </p:grpSpPr>
      <p:sp>
        <p:nvSpPr>
          <p:cNvPr id="23" name="Bildplatzhalter 4"/>
          <p:cNvSpPr>
            <a:spLocks noGrp="1"/>
          </p:cNvSpPr>
          <p:nvPr>
            <p:ph type="pic" sz="quarter" idx="15" hasCustomPrompt="1"/>
          </p:nvPr>
        </p:nvSpPr>
        <p:spPr>
          <a:xfrm>
            <a:off x="4509812" y="308"/>
            <a:ext cx="2295000" cy="2242800"/>
          </a:xfrm>
          <a:solidFill>
            <a:schemeClr val="bg1">
              <a:lumMod val="95000"/>
            </a:schemeClr>
          </a:solidFill>
        </p:spPr>
        <p:txBody>
          <a:bodyPr anchor="ctr">
            <a:normAutofit/>
          </a:bodyPr>
          <a:lstStyle>
            <a:lvl1pPr marL="0" indent="0" algn="ctr">
              <a:buFontTx/>
              <a:buNone/>
              <a:defRPr sz="1800" baseline="0"/>
            </a:lvl1pPr>
          </a:lstStyle>
          <a:p>
            <a:r>
              <a:rPr lang="de-DE" dirty="0"/>
              <a:t>Bitte Foto einsetzen</a:t>
            </a:r>
          </a:p>
        </p:txBody>
      </p:sp>
      <p:sp>
        <p:nvSpPr>
          <p:cNvPr id="22" name="Bildplatzhalter 4"/>
          <p:cNvSpPr>
            <a:spLocks noGrp="1"/>
          </p:cNvSpPr>
          <p:nvPr>
            <p:ph type="pic" sz="quarter" idx="14" hasCustomPrompt="1"/>
          </p:nvPr>
        </p:nvSpPr>
        <p:spPr>
          <a:xfrm>
            <a:off x="4509812" y="2312527"/>
            <a:ext cx="2295000" cy="2242800"/>
          </a:xfrm>
          <a:solidFill>
            <a:schemeClr val="bg1">
              <a:lumMod val="95000"/>
            </a:schemeClr>
          </a:solidFill>
        </p:spPr>
        <p:txBody>
          <a:bodyPr anchor="ctr">
            <a:normAutofit/>
          </a:bodyPr>
          <a:lstStyle>
            <a:lvl1pPr marL="0" indent="0" algn="ctr">
              <a:buFontTx/>
              <a:buNone/>
              <a:defRPr sz="1800" baseline="0"/>
            </a:lvl1pPr>
          </a:lstStyle>
          <a:p>
            <a:r>
              <a:rPr lang="de-DE" dirty="0"/>
              <a:t>Bitte Foto einsetzen</a:t>
            </a:r>
          </a:p>
        </p:txBody>
      </p:sp>
      <p:sp>
        <p:nvSpPr>
          <p:cNvPr id="21" name="Bildplatzhalter 4"/>
          <p:cNvSpPr>
            <a:spLocks noGrp="1"/>
          </p:cNvSpPr>
          <p:nvPr>
            <p:ph type="pic" sz="quarter" idx="13" hasCustomPrompt="1"/>
          </p:nvPr>
        </p:nvSpPr>
        <p:spPr>
          <a:xfrm>
            <a:off x="4509813" y="4621146"/>
            <a:ext cx="2295000" cy="2242800"/>
          </a:xfrm>
          <a:solidFill>
            <a:schemeClr val="bg1">
              <a:lumMod val="95000"/>
            </a:schemeClr>
          </a:solidFill>
        </p:spPr>
        <p:txBody>
          <a:bodyPr anchor="ctr">
            <a:normAutofit/>
          </a:bodyPr>
          <a:lstStyle>
            <a:lvl1pPr marL="0" indent="0" algn="ctr">
              <a:buFontTx/>
              <a:buNone/>
              <a:defRPr sz="1800" baseline="0"/>
            </a:lvl1pPr>
          </a:lstStyle>
          <a:p>
            <a:r>
              <a:rPr lang="de-DE" dirty="0"/>
              <a:t>Bitte Foto einsetzen</a:t>
            </a:r>
          </a:p>
        </p:txBody>
      </p:sp>
      <p:sp>
        <p:nvSpPr>
          <p:cNvPr id="5" name="Bildplatzhalter 4"/>
          <p:cNvSpPr>
            <a:spLocks noGrp="1"/>
          </p:cNvSpPr>
          <p:nvPr>
            <p:ph type="pic" sz="quarter" idx="10" hasCustomPrompt="1"/>
          </p:nvPr>
        </p:nvSpPr>
        <p:spPr>
          <a:xfrm>
            <a:off x="6849000" y="0"/>
            <a:ext cx="2295000" cy="2243108"/>
          </a:xfrm>
          <a:solidFill>
            <a:schemeClr val="bg1">
              <a:lumMod val="95000"/>
            </a:schemeClr>
          </a:solidFill>
        </p:spPr>
        <p:txBody>
          <a:bodyPr anchor="ctr">
            <a:normAutofit/>
          </a:bodyPr>
          <a:lstStyle>
            <a:lvl1pPr marL="0" indent="0" algn="ctr">
              <a:buFontTx/>
              <a:buNone/>
              <a:defRPr sz="1800" baseline="0"/>
            </a:lvl1pPr>
          </a:lstStyle>
          <a:p>
            <a:r>
              <a:rPr lang="de-DE" dirty="0"/>
              <a:t>Bitte Foto einsetzen</a:t>
            </a:r>
          </a:p>
        </p:txBody>
      </p:sp>
      <p:sp>
        <p:nvSpPr>
          <p:cNvPr id="19" name="Bildplatzhalter 4"/>
          <p:cNvSpPr>
            <a:spLocks noGrp="1"/>
          </p:cNvSpPr>
          <p:nvPr>
            <p:ph type="pic" sz="quarter" idx="11" hasCustomPrompt="1"/>
          </p:nvPr>
        </p:nvSpPr>
        <p:spPr>
          <a:xfrm>
            <a:off x="6849000" y="2312527"/>
            <a:ext cx="2295000" cy="2242800"/>
          </a:xfrm>
          <a:solidFill>
            <a:schemeClr val="bg1">
              <a:lumMod val="95000"/>
            </a:schemeClr>
          </a:solidFill>
        </p:spPr>
        <p:txBody>
          <a:bodyPr anchor="ctr">
            <a:normAutofit/>
          </a:bodyPr>
          <a:lstStyle>
            <a:lvl1pPr marL="0" indent="0" algn="ctr">
              <a:buFontTx/>
              <a:buNone/>
              <a:defRPr sz="1800" baseline="0"/>
            </a:lvl1pPr>
          </a:lstStyle>
          <a:p>
            <a:r>
              <a:rPr lang="de-DE" dirty="0"/>
              <a:t>Bitte Foto einsetzen</a:t>
            </a:r>
          </a:p>
        </p:txBody>
      </p:sp>
      <p:sp>
        <p:nvSpPr>
          <p:cNvPr id="20" name="Bildplatzhalter 4"/>
          <p:cNvSpPr>
            <a:spLocks noGrp="1"/>
          </p:cNvSpPr>
          <p:nvPr>
            <p:ph type="pic" sz="quarter" idx="12" hasCustomPrompt="1"/>
          </p:nvPr>
        </p:nvSpPr>
        <p:spPr>
          <a:xfrm>
            <a:off x="6849000" y="4621146"/>
            <a:ext cx="2295000" cy="2242800"/>
          </a:xfrm>
          <a:solidFill>
            <a:schemeClr val="bg1">
              <a:lumMod val="95000"/>
            </a:schemeClr>
          </a:solidFill>
        </p:spPr>
        <p:txBody>
          <a:bodyPr anchor="ctr">
            <a:normAutofit/>
          </a:bodyPr>
          <a:lstStyle>
            <a:lvl1pPr marL="0" indent="0" algn="ctr">
              <a:buFontTx/>
              <a:buNone/>
              <a:defRPr sz="1800" baseline="0"/>
            </a:lvl1pPr>
          </a:lstStyle>
          <a:p>
            <a:r>
              <a:rPr lang="de-DE" dirty="0"/>
              <a:t>Bitte Foto einsetzen</a:t>
            </a:r>
          </a:p>
        </p:txBody>
      </p:sp>
      <p:sp>
        <p:nvSpPr>
          <p:cNvPr id="2" name="Titel 1"/>
          <p:cNvSpPr>
            <a:spLocks noGrp="1"/>
          </p:cNvSpPr>
          <p:nvPr>
            <p:ph type="title" hasCustomPrompt="1"/>
          </p:nvPr>
        </p:nvSpPr>
        <p:spPr>
          <a:xfrm>
            <a:off x="385576" y="918117"/>
            <a:ext cx="3769351" cy="1092958"/>
          </a:xfrm>
        </p:spPr>
        <p:txBody>
          <a:bodyPr anchor="b">
            <a:noAutofit/>
          </a:bodyPr>
          <a:lstStyle>
            <a:lvl1pPr>
              <a:lnSpc>
                <a:spcPts val="4000"/>
              </a:lnSpc>
              <a:defRPr sz="4400" b="1" cap="all" baseline="0">
                <a:latin typeface="+mn-lt"/>
              </a:defRPr>
            </a:lvl1pPr>
          </a:lstStyle>
          <a:p>
            <a:r>
              <a:rPr lang="en-GB" noProof="0" dirty="0" err="1"/>
              <a:t>titelformat</a:t>
            </a:r>
            <a:r>
              <a:rPr lang="en-GB" noProof="0" dirty="0"/>
              <a:t> </a:t>
            </a:r>
            <a:br>
              <a:rPr lang="en-GB" noProof="0" dirty="0"/>
            </a:br>
            <a:r>
              <a:rPr lang="en-GB" noProof="0" dirty="0" err="1"/>
              <a:t>bearbeiten</a:t>
            </a:r>
            <a:endParaRPr lang="en-GB" noProof="0" dirty="0"/>
          </a:p>
        </p:txBody>
      </p:sp>
      <p:sp>
        <p:nvSpPr>
          <p:cNvPr id="4" name="Textplatzhalter 3"/>
          <p:cNvSpPr>
            <a:spLocks noGrp="1"/>
          </p:cNvSpPr>
          <p:nvPr>
            <p:ph type="body" sz="half" idx="2"/>
          </p:nvPr>
        </p:nvSpPr>
        <p:spPr>
          <a:xfrm>
            <a:off x="385576" y="2604654"/>
            <a:ext cx="3769350" cy="3811588"/>
          </a:xfrm>
        </p:spPr>
        <p:txBody>
          <a:bodyPr>
            <a:normAutofit/>
          </a:bodyPr>
          <a:lstStyle>
            <a:lvl1pPr marL="0" indent="0">
              <a:lnSpc>
                <a:spcPts val="1800"/>
              </a:lnSpc>
              <a:buNone/>
              <a:defRPr sz="14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noProof="0" dirty="0" err="1"/>
              <a:t>Mastertextformat</a:t>
            </a:r>
            <a:r>
              <a:rPr lang="en-GB" noProof="0" dirty="0"/>
              <a:t> </a:t>
            </a:r>
            <a:r>
              <a:rPr lang="en-GB" noProof="0" dirty="0" err="1"/>
              <a:t>bearbeiten</a:t>
            </a:r>
            <a:endParaRPr lang="en-GB" noProof="0" dirty="0"/>
          </a:p>
        </p:txBody>
      </p:sp>
      <p:cxnSp>
        <p:nvCxnSpPr>
          <p:cNvPr id="9" name="Gerade Verbindung 9"/>
          <p:cNvCxnSpPr/>
          <p:nvPr userDrawn="1"/>
        </p:nvCxnSpPr>
        <p:spPr>
          <a:xfrm>
            <a:off x="460093" y="625036"/>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platzhalter 3"/>
          <p:cNvSpPr>
            <a:spLocks noGrp="1"/>
          </p:cNvSpPr>
          <p:nvPr>
            <p:ph type="body" sz="half" idx="16" hasCustomPrompt="1"/>
          </p:nvPr>
        </p:nvSpPr>
        <p:spPr>
          <a:xfrm>
            <a:off x="385576" y="219977"/>
            <a:ext cx="4131000" cy="285289"/>
          </a:xfrm>
        </p:spPr>
        <p:txBody>
          <a:bodyPr>
            <a:noAutofit/>
          </a:bodyPr>
          <a:lstStyle>
            <a:lvl1pPr marL="0" indent="0">
              <a:lnSpc>
                <a:spcPts val="1800"/>
              </a:lnSpc>
              <a:buNone/>
              <a:defRPr sz="1200" b="1" cap="all" baseline="0">
                <a:solidFill>
                  <a:schemeClr val="bg1">
                    <a:lumMod val="65000"/>
                  </a:schemeClr>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noProof="0" dirty="0"/>
              <a:t>Category</a:t>
            </a:r>
          </a:p>
        </p:txBody>
      </p:sp>
      <p:sp>
        <p:nvSpPr>
          <p:cNvPr id="13" name="Textplatzhalter 6">
            <a:extLst>
              <a:ext uri="{FF2B5EF4-FFF2-40B4-BE49-F238E27FC236}">
                <a16:creationId xmlns:a16="http://schemas.microsoft.com/office/drawing/2014/main" id="{C8617AAF-A63E-3E4B-82CD-BE6B9E6F7BF7}"/>
              </a:ext>
            </a:extLst>
          </p:cNvPr>
          <p:cNvSpPr>
            <a:spLocks noGrp="1"/>
          </p:cNvSpPr>
          <p:nvPr>
            <p:ph type="body" sz="quarter" idx="17" hasCustomPrompt="1"/>
          </p:nvPr>
        </p:nvSpPr>
        <p:spPr>
          <a:xfrm>
            <a:off x="8718316" y="6356948"/>
            <a:ext cx="257718" cy="297603"/>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a:defRPr sz="100">
                <a:solidFill>
                  <a:schemeClr val="bg1"/>
                </a:solidFill>
              </a:defRPr>
            </a:lvl1pPr>
            <a:lvl2pPr>
              <a:defRPr sz="100"/>
            </a:lvl2pPr>
            <a:lvl3pPr>
              <a:defRPr sz="100"/>
            </a:lvl3pPr>
            <a:lvl4pPr>
              <a:defRPr sz="100"/>
            </a:lvl4pPr>
            <a:lvl5pPr>
              <a:defRPr sz="100"/>
            </a:lvl5pPr>
          </a:lstStyle>
          <a:p>
            <a:pPr lvl="0"/>
            <a:r>
              <a:rPr lang="de-DE" dirty="0"/>
              <a:t>a</a:t>
            </a:r>
          </a:p>
        </p:txBody>
      </p:sp>
    </p:spTree>
    <p:extLst>
      <p:ext uri="{BB962C8B-B14F-4D97-AF65-F5344CB8AC3E}">
        <p14:creationId xmlns:p14="http://schemas.microsoft.com/office/powerpoint/2010/main" val="11836596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Inhalt - 1xBild - BG - 12pt">
    <p:spTree>
      <p:nvGrpSpPr>
        <p:cNvPr id="1" name=""/>
        <p:cNvGrpSpPr/>
        <p:nvPr/>
      </p:nvGrpSpPr>
      <p:grpSpPr>
        <a:xfrm>
          <a:off x="0" y="0"/>
          <a:ext cx="0" cy="0"/>
          <a:chOff x="0" y="0"/>
          <a:chExt cx="0" cy="0"/>
        </a:xfrm>
      </p:grpSpPr>
      <p:sp>
        <p:nvSpPr>
          <p:cNvPr id="7" name="Rechteck 6"/>
          <p:cNvSpPr/>
          <p:nvPr userDrawn="1"/>
        </p:nvSpPr>
        <p:spPr>
          <a:xfrm>
            <a:off x="4514850" y="0"/>
            <a:ext cx="4629150" cy="6858000"/>
          </a:xfrm>
          <a:prstGeom prst="rect">
            <a:avLst/>
          </a:prstGeom>
          <a:solidFill>
            <a:srgbClr val="173F74"/>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de-DE" kern="1200" dirty="0"/>
          </a:p>
        </p:txBody>
      </p:sp>
      <p:sp>
        <p:nvSpPr>
          <p:cNvPr id="2" name="Titel 1"/>
          <p:cNvSpPr>
            <a:spLocks noGrp="1"/>
          </p:cNvSpPr>
          <p:nvPr>
            <p:ph type="title" hasCustomPrompt="1"/>
          </p:nvPr>
        </p:nvSpPr>
        <p:spPr>
          <a:xfrm>
            <a:off x="385576" y="918117"/>
            <a:ext cx="3769351" cy="1092958"/>
          </a:xfrm>
        </p:spPr>
        <p:txBody>
          <a:bodyPr anchor="b">
            <a:noAutofit/>
          </a:bodyPr>
          <a:lstStyle>
            <a:lvl1pPr>
              <a:lnSpc>
                <a:spcPts val="4000"/>
              </a:lnSpc>
              <a:defRPr sz="4400" b="1" cap="all" baseline="0">
                <a:latin typeface="+mn-lt"/>
              </a:defRPr>
            </a:lvl1pPr>
          </a:lstStyle>
          <a:p>
            <a:r>
              <a:rPr lang="en-GB" noProof="0" dirty="0" err="1"/>
              <a:t>titelformat</a:t>
            </a:r>
            <a:r>
              <a:rPr lang="en-GB" noProof="0" dirty="0"/>
              <a:t> </a:t>
            </a:r>
            <a:br>
              <a:rPr lang="en-GB" noProof="0" dirty="0"/>
            </a:br>
            <a:r>
              <a:rPr lang="en-GB" noProof="0" dirty="0" err="1"/>
              <a:t>bearbeiten</a:t>
            </a:r>
            <a:endParaRPr lang="en-GB" noProof="0" dirty="0"/>
          </a:p>
        </p:txBody>
      </p:sp>
      <p:sp>
        <p:nvSpPr>
          <p:cNvPr id="4" name="Textplatzhalter 3"/>
          <p:cNvSpPr>
            <a:spLocks noGrp="1"/>
          </p:cNvSpPr>
          <p:nvPr>
            <p:ph type="body" sz="half" idx="2"/>
          </p:nvPr>
        </p:nvSpPr>
        <p:spPr>
          <a:xfrm>
            <a:off x="385576" y="2604654"/>
            <a:ext cx="3769350" cy="3811588"/>
          </a:xfrm>
        </p:spPr>
        <p:txBody>
          <a:bodyPr>
            <a:normAutofit/>
          </a:bodyPr>
          <a:lstStyle>
            <a:lvl1pPr marL="0" indent="0">
              <a:lnSpc>
                <a:spcPts val="1600"/>
              </a:lnSpc>
              <a:buNone/>
              <a:defRPr sz="12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noProof="0" dirty="0" err="1"/>
              <a:t>Mastertextformat</a:t>
            </a:r>
            <a:r>
              <a:rPr lang="en-GB" noProof="0" dirty="0"/>
              <a:t> </a:t>
            </a:r>
            <a:r>
              <a:rPr lang="en-GB" noProof="0" dirty="0" err="1"/>
              <a:t>bearbeiten</a:t>
            </a:r>
            <a:endParaRPr lang="en-GB" noProof="0" dirty="0"/>
          </a:p>
        </p:txBody>
      </p:sp>
      <p:cxnSp>
        <p:nvCxnSpPr>
          <p:cNvPr id="9" name="Gerade Verbindung 9"/>
          <p:cNvCxnSpPr/>
          <p:nvPr userDrawn="1"/>
        </p:nvCxnSpPr>
        <p:spPr>
          <a:xfrm>
            <a:off x="460093" y="625036"/>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platzhalter 3"/>
          <p:cNvSpPr>
            <a:spLocks noGrp="1"/>
          </p:cNvSpPr>
          <p:nvPr>
            <p:ph type="body" sz="half" idx="14" hasCustomPrompt="1"/>
          </p:nvPr>
        </p:nvSpPr>
        <p:spPr>
          <a:xfrm>
            <a:off x="385576" y="219977"/>
            <a:ext cx="4131000" cy="285289"/>
          </a:xfrm>
        </p:spPr>
        <p:txBody>
          <a:bodyPr>
            <a:noAutofit/>
          </a:bodyPr>
          <a:lstStyle>
            <a:lvl1pPr marL="0" indent="0">
              <a:lnSpc>
                <a:spcPts val="1800"/>
              </a:lnSpc>
              <a:buNone/>
              <a:defRPr sz="1200" b="1" cap="all" baseline="0">
                <a:solidFill>
                  <a:schemeClr val="bg1">
                    <a:lumMod val="65000"/>
                  </a:schemeClr>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noProof="0" dirty="0"/>
              <a:t>Category</a:t>
            </a:r>
          </a:p>
        </p:txBody>
      </p:sp>
      <p:pic>
        <p:nvPicPr>
          <p:cNvPr id="12" name="Bild 22">
            <a:extLst>
              <a:ext uri="{FF2B5EF4-FFF2-40B4-BE49-F238E27FC236}">
                <a16:creationId xmlns:a16="http://schemas.microsoft.com/office/drawing/2014/main" id="{10109B0E-F1E5-784D-A99E-BE2517D9FA4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6988" y="6356948"/>
            <a:ext cx="259236" cy="297603"/>
          </a:xfrm>
          <a:prstGeom prst="rect">
            <a:avLst/>
          </a:prstGeom>
        </p:spPr>
      </p:pic>
    </p:spTree>
    <p:extLst>
      <p:ext uri="{BB962C8B-B14F-4D97-AF65-F5344CB8AC3E}">
        <p14:creationId xmlns:p14="http://schemas.microsoft.com/office/powerpoint/2010/main" val="31621170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Inhalt - 1xBild - BG - 14pt">
    <p:spTree>
      <p:nvGrpSpPr>
        <p:cNvPr id="1" name=""/>
        <p:cNvGrpSpPr/>
        <p:nvPr/>
      </p:nvGrpSpPr>
      <p:grpSpPr>
        <a:xfrm>
          <a:off x="0" y="0"/>
          <a:ext cx="0" cy="0"/>
          <a:chOff x="0" y="0"/>
          <a:chExt cx="0" cy="0"/>
        </a:xfrm>
      </p:grpSpPr>
      <p:sp>
        <p:nvSpPr>
          <p:cNvPr id="7" name="Rechteck 6"/>
          <p:cNvSpPr/>
          <p:nvPr userDrawn="1"/>
        </p:nvSpPr>
        <p:spPr>
          <a:xfrm>
            <a:off x="4514850" y="0"/>
            <a:ext cx="4629150" cy="6858000"/>
          </a:xfrm>
          <a:prstGeom prst="rect">
            <a:avLst/>
          </a:prstGeom>
          <a:solidFill>
            <a:srgbClr val="173F74"/>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de-DE" kern="1200" dirty="0"/>
          </a:p>
        </p:txBody>
      </p:sp>
      <p:sp>
        <p:nvSpPr>
          <p:cNvPr id="2" name="Titel 1"/>
          <p:cNvSpPr>
            <a:spLocks noGrp="1"/>
          </p:cNvSpPr>
          <p:nvPr>
            <p:ph type="title" hasCustomPrompt="1"/>
          </p:nvPr>
        </p:nvSpPr>
        <p:spPr>
          <a:xfrm>
            <a:off x="385576" y="918117"/>
            <a:ext cx="3769351" cy="1092958"/>
          </a:xfrm>
        </p:spPr>
        <p:txBody>
          <a:bodyPr anchor="b">
            <a:noAutofit/>
          </a:bodyPr>
          <a:lstStyle>
            <a:lvl1pPr>
              <a:lnSpc>
                <a:spcPts val="4000"/>
              </a:lnSpc>
              <a:defRPr sz="4400" b="1" cap="all" baseline="0">
                <a:latin typeface="+mn-lt"/>
              </a:defRPr>
            </a:lvl1pPr>
          </a:lstStyle>
          <a:p>
            <a:r>
              <a:rPr lang="en-GB" noProof="0" dirty="0" err="1"/>
              <a:t>titelformat</a:t>
            </a:r>
            <a:r>
              <a:rPr lang="en-GB" noProof="0" dirty="0"/>
              <a:t> </a:t>
            </a:r>
            <a:br>
              <a:rPr lang="en-GB" noProof="0" dirty="0"/>
            </a:br>
            <a:r>
              <a:rPr lang="en-GB" noProof="0" dirty="0" err="1"/>
              <a:t>bearbeiten</a:t>
            </a:r>
            <a:endParaRPr lang="en-GB" noProof="0" dirty="0"/>
          </a:p>
        </p:txBody>
      </p:sp>
      <p:sp>
        <p:nvSpPr>
          <p:cNvPr id="4" name="Textplatzhalter 3"/>
          <p:cNvSpPr>
            <a:spLocks noGrp="1"/>
          </p:cNvSpPr>
          <p:nvPr>
            <p:ph type="body" sz="half" idx="2"/>
          </p:nvPr>
        </p:nvSpPr>
        <p:spPr>
          <a:xfrm>
            <a:off x="385576" y="2604654"/>
            <a:ext cx="3769350" cy="3811588"/>
          </a:xfrm>
        </p:spPr>
        <p:txBody>
          <a:bodyPr>
            <a:normAutofit/>
          </a:bodyPr>
          <a:lstStyle>
            <a:lvl1pPr marL="0" indent="0">
              <a:lnSpc>
                <a:spcPts val="1800"/>
              </a:lnSpc>
              <a:buNone/>
              <a:defRPr sz="14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noProof="0" dirty="0" err="1"/>
              <a:t>Mastertextformat</a:t>
            </a:r>
            <a:r>
              <a:rPr lang="en-GB" noProof="0" dirty="0"/>
              <a:t> </a:t>
            </a:r>
            <a:r>
              <a:rPr lang="en-GB" noProof="0" dirty="0" err="1"/>
              <a:t>bearbeiten</a:t>
            </a:r>
            <a:endParaRPr lang="en-GB" noProof="0" dirty="0"/>
          </a:p>
        </p:txBody>
      </p:sp>
      <p:cxnSp>
        <p:nvCxnSpPr>
          <p:cNvPr id="9" name="Gerade Verbindung 9"/>
          <p:cNvCxnSpPr/>
          <p:nvPr userDrawn="1"/>
        </p:nvCxnSpPr>
        <p:spPr>
          <a:xfrm>
            <a:off x="460093" y="625036"/>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platzhalter 3"/>
          <p:cNvSpPr>
            <a:spLocks noGrp="1"/>
          </p:cNvSpPr>
          <p:nvPr>
            <p:ph type="body" sz="half" idx="14" hasCustomPrompt="1"/>
          </p:nvPr>
        </p:nvSpPr>
        <p:spPr>
          <a:xfrm>
            <a:off x="385576" y="219977"/>
            <a:ext cx="4131000" cy="285289"/>
          </a:xfrm>
        </p:spPr>
        <p:txBody>
          <a:bodyPr>
            <a:noAutofit/>
          </a:bodyPr>
          <a:lstStyle>
            <a:lvl1pPr marL="0" indent="0">
              <a:lnSpc>
                <a:spcPts val="1800"/>
              </a:lnSpc>
              <a:buNone/>
              <a:defRPr sz="1200" b="1" cap="all" baseline="0">
                <a:solidFill>
                  <a:schemeClr val="bg1">
                    <a:lumMod val="65000"/>
                  </a:schemeClr>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noProof="0" dirty="0"/>
              <a:t>Category</a:t>
            </a:r>
          </a:p>
        </p:txBody>
      </p:sp>
      <p:pic>
        <p:nvPicPr>
          <p:cNvPr id="11" name="Bild 22">
            <a:extLst>
              <a:ext uri="{FF2B5EF4-FFF2-40B4-BE49-F238E27FC236}">
                <a16:creationId xmlns:a16="http://schemas.microsoft.com/office/drawing/2014/main" id="{860ED54F-BB8E-9D49-93F2-D662C77156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6988" y="6356948"/>
            <a:ext cx="259236" cy="297603"/>
          </a:xfrm>
          <a:prstGeom prst="rect">
            <a:avLst/>
          </a:prstGeom>
        </p:spPr>
      </p:pic>
    </p:spTree>
    <p:extLst>
      <p:ext uri="{BB962C8B-B14F-4D97-AF65-F5344CB8AC3E}">
        <p14:creationId xmlns:p14="http://schemas.microsoft.com/office/powerpoint/2010/main" val="699897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Inhalt - Header Grau - 3 Spalten - 12pt">
    <p:spTree>
      <p:nvGrpSpPr>
        <p:cNvPr id="1" name=""/>
        <p:cNvGrpSpPr/>
        <p:nvPr/>
      </p:nvGrpSpPr>
      <p:grpSpPr>
        <a:xfrm>
          <a:off x="0" y="0"/>
          <a:ext cx="0" cy="0"/>
          <a:chOff x="0" y="0"/>
          <a:chExt cx="0" cy="0"/>
        </a:xfrm>
      </p:grpSpPr>
      <p:sp>
        <p:nvSpPr>
          <p:cNvPr id="8" name="Bildplatzhalter 4"/>
          <p:cNvSpPr>
            <a:spLocks noGrp="1"/>
          </p:cNvSpPr>
          <p:nvPr>
            <p:ph type="pic" sz="quarter" idx="10" hasCustomPrompt="1"/>
          </p:nvPr>
        </p:nvSpPr>
        <p:spPr>
          <a:xfrm>
            <a:off x="0" y="-82193"/>
            <a:ext cx="9144000" cy="2932090"/>
          </a:xfrm>
          <a:solidFill>
            <a:schemeClr val="bg1">
              <a:lumMod val="95000"/>
            </a:schemeClr>
          </a:solidFill>
        </p:spPr>
        <p:txBody>
          <a:bodyPr anchor="ctr">
            <a:normAutofit/>
          </a:bodyPr>
          <a:lstStyle>
            <a:lvl1pPr marL="0" indent="0" algn="ctr">
              <a:buFontTx/>
              <a:buNone/>
              <a:defRPr sz="1800" baseline="0"/>
            </a:lvl1pPr>
          </a:lstStyle>
          <a:p>
            <a:r>
              <a:rPr lang="de-DE" dirty="0"/>
              <a:t>Bitte Foto einsetzen</a:t>
            </a:r>
          </a:p>
        </p:txBody>
      </p:sp>
      <p:sp>
        <p:nvSpPr>
          <p:cNvPr id="2" name="Titel 1"/>
          <p:cNvSpPr>
            <a:spLocks noGrp="1"/>
          </p:cNvSpPr>
          <p:nvPr>
            <p:ph type="title" hasCustomPrompt="1"/>
          </p:nvPr>
        </p:nvSpPr>
        <p:spPr>
          <a:xfrm>
            <a:off x="385576" y="918117"/>
            <a:ext cx="8431331" cy="1092958"/>
          </a:xfrm>
        </p:spPr>
        <p:txBody>
          <a:bodyPr anchor="b">
            <a:noAutofit/>
          </a:bodyPr>
          <a:lstStyle>
            <a:lvl1pPr>
              <a:lnSpc>
                <a:spcPts val="4000"/>
              </a:lnSpc>
              <a:defRPr sz="4400" b="1" cap="all" baseline="0">
                <a:latin typeface="+mn-lt"/>
              </a:defRPr>
            </a:lvl1pPr>
          </a:lstStyle>
          <a:p>
            <a:r>
              <a:rPr lang="en-GB" noProof="0" dirty="0" err="1"/>
              <a:t>Mastertitelformat</a:t>
            </a:r>
            <a:r>
              <a:rPr lang="en-GB" noProof="0" dirty="0"/>
              <a:t> </a:t>
            </a:r>
            <a:br>
              <a:rPr lang="en-GB" noProof="0" dirty="0"/>
            </a:br>
            <a:r>
              <a:rPr lang="en-GB" noProof="0" dirty="0" err="1"/>
              <a:t>bearbeiten</a:t>
            </a:r>
            <a:endParaRPr lang="en-GB" noProof="0" dirty="0"/>
          </a:p>
        </p:txBody>
      </p:sp>
      <p:cxnSp>
        <p:nvCxnSpPr>
          <p:cNvPr id="9" name="Gerade Verbindung 9"/>
          <p:cNvCxnSpPr/>
          <p:nvPr userDrawn="1"/>
        </p:nvCxnSpPr>
        <p:spPr>
          <a:xfrm>
            <a:off x="460093" y="625036"/>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platzhalter 3"/>
          <p:cNvSpPr>
            <a:spLocks noGrp="1"/>
          </p:cNvSpPr>
          <p:nvPr>
            <p:ph type="body" sz="half" idx="2"/>
          </p:nvPr>
        </p:nvSpPr>
        <p:spPr>
          <a:xfrm>
            <a:off x="385577" y="3283084"/>
            <a:ext cx="2682284" cy="2780457"/>
          </a:xfrm>
        </p:spPr>
        <p:txBody>
          <a:bodyPr>
            <a:normAutofit/>
          </a:bodyPr>
          <a:lstStyle>
            <a:lvl1pPr marL="0" indent="0">
              <a:lnSpc>
                <a:spcPts val="1600"/>
              </a:lnSpc>
              <a:buNone/>
              <a:defRPr sz="12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noProof="0" dirty="0" err="1"/>
              <a:t>Mastertextformat</a:t>
            </a:r>
            <a:r>
              <a:rPr lang="en-GB" noProof="0" dirty="0"/>
              <a:t> </a:t>
            </a:r>
            <a:r>
              <a:rPr lang="en-GB" noProof="0" dirty="0" err="1"/>
              <a:t>bearbeiten</a:t>
            </a:r>
            <a:endParaRPr lang="en-GB" noProof="0" dirty="0"/>
          </a:p>
        </p:txBody>
      </p:sp>
      <p:sp>
        <p:nvSpPr>
          <p:cNvPr id="11" name="Textplatzhalter 14"/>
          <p:cNvSpPr>
            <a:spLocks noGrp="1"/>
          </p:cNvSpPr>
          <p:nvPr>
            <p:ph type="body" sz="quarter" idx="13" hasCustomPrompt="1"/>
          </p:nvPr>
        </p:nvSpPr>
        <p:spPr>
          <a:xfrm>
            <a:off x="3260103" y="3283085"/>
            <a:ext cx="2682285" cy="2780456"/>
          </a:xfrm>
        </p:spPr>
        <p:txBody>
          <a:bodyPr>
            <a:noAutofit/>
          </a:bodyPr>
          <a:lstStyle>
            <a:lvl1pPr marL="0" indent="0">
              <a:lnSpc>
                <a:spcPts val="1600"/>
              </a:lnSpc>
              <a:buFontTx/>
              <a:buNone/>
              <a:defRPr sz="1200">
                <a:latin typeface="+mj-lt"/>
              </a:defRPr>
            </a:lvl1pPr>
          </a:lstStyle>
          <a:p>
            <a:pPr lvl="0"/>
            <a:r>
              <a:rPr lang="en-GB" noProof="0" dirty="0" err="1"/>
              <a:t>Mastertextformat</a:t>
            </a:r>
            <a:r>
              <a:rPr lang="en-GB" noProof="0" dirty="0"/>
              <a:t> </a:t>
            </a:r>
            <a:r>
              <a:rPr lang="en-GB" noProof="0" dirty="0" err="1"/>
              <a:t>bearbeiten</a:t>
            </a:r>
            <a:endParaRPr lang="en-GB" noProof="0" dirty="0"/>
          </a:p>
        </p:txBody>
      </p:sp>
      <p:sp>
        <p:nvSpPr>
          <p:cNvPr id="12" name="Textplatzhalter 4"/>
          <p:cNvSpPr>
            <a:spLocks noGrp="1"/>
          </p:cNvSpPr>
          <p:nvPr>
            <p:ph type="body" sz="quarter" idx="14" hasCustomPrompt="1"/>
          </p:nvPr>
        </p:nvSpPr>
        <p:spPr>
          <a:xfrm>
            <a:off x="6135619" y="3280769"/>
            <a:ext cx="2681288" cy="2782772"/>
          </a:xfrm>
        </p:spPr>
        <p:txBody>
          <a:bodyPr>
            <a:normAutofit/>
          </a:bodyPr>
          <a:lstStyle>
            <a:lvl1pPr marL="0" indent="0">
              <a:lnSpc>
                <a:spcPts val="1600"/>
              </a:lnSpc>
              <a:buNone/>
              <a:defRPr sz="1200">
                <a:latin typeface="+mj-lt"/>
              </a:defRPr>
            </a:lvl1pPr>
            <a:lvl2pPr marL="685800" indent="-228600">
              <a:lnSpc>
                <a:spcPts val="1600"/>
              </a:lnSpc>
              <a:buFont typeface="Wingdings" panose="05000000000000000000" pitchFamily="2" charset="2"/>
              <a:buChar char="§"/>
              <a:defRPr sz="1200">
                <a:latin typeface="+mj-lt"/>
              </a:defRPr>
            </a:lvl2pPr>
            <a:lvl3pPr marL="1143000" indent="-228600">
              <a:lnSpc>
                <a:spcPts val="1600"/>
              </a:lnSpc>
              <a:buFont typeface="Wingdings" panose="05000000000000000000" pitchFamily="2" charset="2"/>
              <a:buChar char="§"/>
              <a:defRPr sz="1200">
                <a:latin typeface="+mj-lt"/>
              </a:defRPr>
            </a:lvl3pPr>
            <a:lvl4pPr marL="1600200" indent="-228600">
              <a:lnSpc>
                <a:spcPts val="1600"/>
              </a:lnSpc>
              <a:buFont typeface="Wingdings" panose="05000000000000000000" pitchFamily="2" charset="2"/>
              <a:buChar char="§"/>
              <a:defRPr sz="1200">
                <a:latin typeface="+mj-lt"/>
              </a:defRPr>
            </a:lvl4pPr>
            <a:lvl5pPr marL="2057400" indent="-228600">
              <a:lnSpc>
                <a:spcPts val="1600"/>
              </a:lnSpc>
              <a:buFont typeface="Wingdings" panose="05000000000000000000" pitchFamily="2" charset="2"/>
              <a:buChar char="§"/>
              <a:defRPr sz="1200">
                <a:latin typeface="+mj-lt"/>
              </a:defRPr>
            </a:lvl5pPr>
          </a:lstStyle>
          <a:p>
            <a:pPr lvl="0"/>
            <a:r>
              <a:rPr lang="en-GB" noProof="0" dirty="0" err="1"/>
              <a:t>Mastertextformt</a:t>
            </a:r>
            <a:r>
              <a:rPr lang="en-GB" noProof="0" dirty="0"/>
              <a:t> </a:t>
            </a:r>
            <a:r>
              <a:rPr lang="en-GB" noProof="0" dirty="0" err="1"/>
              <a:t>bearbeiten</a:t>
            </a:r>
            <a:endParaRPr lang="en-GB" noProof="0" dirty="0"/>
          </a:p>
        </p:txBody>
      </p:sp>
      <p:sp>
        <p:nvSpPr>
          <p:cNvPr id="13" name="Textplatzhalter 3"/>
          <p:cNvSpPr>
            <a:spLocks noGrp="1"/>
          </p:cNvSpPr>
          <p:nvPr>
            <p:ph type="body" sz="half" idx="15" hasCustomPrompt="1"/>
          </p:nvPr>
        </p:nvSpPr>
        <p:spPr>
          <a:xfrm>
            <a:off x="385576" y="219977"/>
            <a:ext cx="4131000" cy="285289"/>
          </a:xfrm>
        </p:spPr>
        <p:txBody>
          <a:bodyPr>
            <a:noAutofit/>
          </a:bodyPr>
          <a:lstStyle>
            <a:lvl1pPr marL="0" indent="0">
              <a:lnSpc>
                <a:spcPts val="1800"/>
              </a:lnSpc>
              <a:buNone/>
              <a:defRPr sz="1200" b="1" cap="all" baseline="0">
                <a:solidFill>
                  <a:schemeClr val="bg1">
                    <a:lumMod val="65000"/>
                  </a:schemeClr>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noProof="0" dirty="0"/>
              <a:t>Category</a:t>
            </a:r>
          </a:p>
        </p:txBody>
      </p:sp>
      <p:pic>
        <p:nvPicPr>
          <p:cNvPr id="14" name="Bild 21">
            <a:extLst>
              <a:ext uri="{FF2B5EF4-FFF2-40B4-BE49-F238E27FC236}">
                <a16:creationId xmlns:a16="http://schemas.microsoft.com/office/drawing/2014/main" id="{BB6C2C8B-5E49-174D-8CEF-4C6462D3D8D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014" y="6356947"/>
            <a:ext cx="259025" cy="297603"/>
          </a:xfrm>
          <a:prstGeom prst="rect">
            <a:avLst/>
          </a:prstGeom>
        </p:spPr>
      </p:pic>
    </p:spTree>
    <p:extLst>
      <p:ext uri="{BB962C8B-B14F-4D97-AF65-F5344CB8AC3E}">
        <p14:creationId xmlns:p14="http://schemas.microsoft.com/office/powerpoint/2010/main" val="1414359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_Zwischenfolie">
    <p:spTree>
      <p:nvGrpSpPr>
        <p:cNvPr id="1" name=""/>
        <p:cNvGrpSpPr/>
        <p:nvPr/>
      </p:nvGrpSpPr>
      <p:grpSpPr>
        <a:xfrm>
          <a:off x="0" y="0"/>
          <a:ext cx="0" cy="0"/>
          <a:chOff x="0" y="0"/>
          <a:chExt cx="0" cy="0"/>
        </a:xfrm>
      </p:grpSpPr>
      <p:sp>
        <p:nvSpPr>
          <p:cNvPr id="10" name="Rechteck 9"/>
          <p:cNvSpPr/>
          <p:nvPr userDrawn="1"/>
        </p:nvSpPr>
        <p:spPr>
          <a:xfrm>
            <a:off x="0" y="0"/>
            <a:ext cx="9144000" cy="6858000"/>
          </a:xfrm>
          <a:prstGeom prst="rect">
            <a:avLst/>
          </a:prstGeom>
          <a:solidFill>
            <a:srgbClr val="173F74">
              <a:alpha val="85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de-DE" kern="1200" dirty="0"/>
          </a:p>
        </p:txBody>
      </p:sp>
      <p:cxnSp>
        <p:nvCxnSpPr>
          <p:cNvPr id="12" name="Gerade Verbindung 4"/>
          <p:cNvCxnSpPr/>
          <p:nvPr userDrawn="1"/>
        </p:nvCxnSpPr>
        <p:spPr>
          <a:xfrm>
            <a:off x="502906" y="4250357"/>
            <a:ext cx="57294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itel 1"/>
          <p:cNvSpPr>
            <a:spLocks noGrp="1"/>
          </p:cNvSpPr>
          <p:nvPr>
            <p:ph type="title" hasCustomPrompt="1"/>
          </p:nvPr>
        </p:nvSpPr>
        <p:spPr>
          <a:xfrm>
            <a:off x="385575" y="4508694"/>
            <a:ext cx="6344833" cy="1848255"/>
          </a:xfrm>
        </p:spPr>
        <p:txBody>
          <a:bodyPr anchor="b">
            <a:noAutofit/>
          </a:bodyPr>
          <a:lstStyle>
            <a:lvl1pPr>
              <a:lnSpc>
                <a:spcPts val="6500"/>
              </a:lnSpc>
              <a:defRPr sz="7000" b="1" cap="all" baseline="0">
                <a:solidFill>
                  <a:schemeClr val="bg1"/>
                </a:solidFill>
                <a:latin typeface="+mn-lt"/>
              </a:defRPr>
            </a:lvl1pPr>
          </a:lstStyle>
          <a:p>
            <a:r>
              <a:rPr lang="en-GB" noProof="0" dirty="0" err="1"/>
              <a:t>titelformat</a:t>
            </a:r>
            <a:r>
              <a:rPr lang="en-GB" noProof="0" dirty="0"/>
              <a:t> </a:t>
            </a:r>
            <a:br>
              <a:rPr lang="en-GB" noProof="0" dirty="0"/>
            </a:br>
            <a:r>
              <a:rPr lang="en-GB" noProof="0" dirty="0" err="1"/>
              <a:t>bearbeiten</a:t>
            </a:r>
            <a:endParaRPr lang="en-GB" noProof="0" dirty="0"/>
          </a:p>
        </p:txBody>
      </p:sp>
      <p:pic>
        <p:nvPicPr>
          <p:cNvPr id="6" name="Bild 22">
            <a:extLst>
              <a:ext uri="{FF2B5EF4-FFF2-40B4-BE49-F238E27FC236}">
                <a16:creationId xmlns:a16="http://schemas.microsoft.com/office/drawing/2014/main" id="{66A9217B-E236-5340-B1D9-7CE91B8EF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0006" y="6356949"/>
            <a:ext cx="259236" cy="297603"/>
          </a:xfrm>
          <a:prstGeom prst="rect">
            <a:avLst/>
          </a:prstGeom>
          <a:noFill/>
        </p:spPr>
      </p:pic>
    </p:spTree>
    <p:extLst>
      <p:ext uri="{BB962C8B-B14F-4D97-AF65-F5344CB8AC3E}">
        <p14:creationId xmlns:p14="http://schemas.microsoft.com/office/powerpoint/2010/main" val="7736312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Inhalt - Header Grau - 3 Spalten - 14pt">
    <p:spTree>
      <p:nvGrpSpPr>
        <p:cNvPr id="1" name=""/>
        <p:cNvGrpSpPr/>
        <p:nvPr/>
      </p:nvGrpSpPr>
      <p:grpSpPr>
        <a:xfrm>
          <a:off x="0" y="0"/>
          <a:ext cx="0" cy="0"/>
          <a:chOff x="0" y="0"/>
          <a:chExt cx="0" cy="0"/>
        </a:xfrm>
      </p:grpSpPr>
      <p:sp>
        <p:nvSpPr>
          <p:cNvPr id="8" name="Bildplatzhalter 4"/>
          <p:cNvSpPr>
            <a:spLocks noGrp="1"/>
          </p:cNvSpPr>
          <p:nvPr>
            <p:ph type="pic" sz="quarter" idx="10" hasCustomPrompt="1"/>
          </p:nvPr>
        </p:nvSpPr>
        <p:spPr>
          <a:xfrm>
            <a:off x="0" y="-82193"/>
            <a:ext cx="9144000" cy="2932090"/>
          </a:xfrm>
          <a:solidFill>
            <a:schemeClr val="bg1">
              <a:lumMod val="95000"/>
            </a:schemeClr>
          </a:solidFill>
        </p:spPr>
        <p:txBody>
          <a:bodyPr anchor="ctr">
            <a:normAutofit/>
          </a:bodyPr>
          <a:lstStyle>
            <a:lvl1pPr marL="0" indent="0" algn="ctr">
              <a:buFontTx/>
              <a:buNone/>
              <a:defRPr sz="1800" baseline="0"/>
            </a:lvl1pPr>
          </a:lstStyle>
          <a:p>
            <a:r>
              <a:rPr lang="de-DE" dirty="0"/>
              <a:t>Bitte Foto einsetzen</a:t>
            </a:r>
          </a:p>
        </p:txBody>
      </p:sp>
      <p:sp>
        <p:nvSpPr>
          <p:cNvPr id="2" name="Titel 1"/>
          <p:cNvSpPr>
            <a:spLocks noGrp="1"/>
          </p:cNvSpPr>
          <p:nvPr>
            <p:ph type="title" hasCustomPrompt="1"/>
          </p:nvPr>
        </p:nvSpPr>
        <p:spPr>
          <a:xfrm>
            <a:off x="385576" y="918117"/>
            <a:ext cx="8431331" cy="1092958"/>
          </a:xfrm>
        </p:spPr>
        <p:txBody>
          <a:bodyPr anchor="b">
            <a:noAutofit/>
          </a:bodyPr>
          <a:lstStyle>
            <a:lvl1pPr>
              <a:lnSpc>
                <a:spcPts val="4000"/>
              </a:lnSpc>
              <a:defRPr sz="4400" b="1" cap="all" baseline="0">
                <a:latin typeface="+mn-lt"/>
              </a:defRPr>
            </a:lvl1pPr>
          </a:lstStyle>
          <a:p>
            <a:r>
              <a:rPr lang="en-GB" noProof="0" dirty="0" err="1"/>
              <a:t>Mastertitelformat</a:t>
            </a:r>
            <a:r>
              <a:rPr lang="en-GB" noProof="0" dirty="0"/>
              <a:t> </a:t>
            </a:r>
            <a:br>
              <a:rPr lang="en-GB" noProof="0" dirty="0"/>
            </a:br>
            <a:r>
              <a:rPr lang="en-GB" noProof="0" dirty="0" err="1"/>
              <a:t>bearbeiten</a:t>
            </a:r>
            <a:endParaRPr lang="en-GB" noProof="0" dirty="0"/>
          </a:p>
        </p:txBody>
      </p:sp>
      <p:cxnSp>
        <p:nvCxnSpPr>
          <p:cNvPr id="9" name="Gerade Verbindung 9"/>
          <p:cNvCxnSpPr/>
          <p:nvPr userDrawn="1"/>
        </p:nvCxnSpPr>
        <p:spPr>
          <a:xfrm>
            <a:off x="460093" y="625036"/>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platzhalter 3"/>
          <p:cNvSpPr>
            <a:spLocks noGrp="1"/>
          </p:cNvSpPr>
          <p:nvPr>
            <p:ph type="body" sz="half" idx="2"/>
          </p:nvPr>
        </p:nvSpPr>
        <p:spPr>
          <a:xfrm>
            <a:off x="385577" y="3283084"/>
            <a:ext cx="2682284" cy="2780457"/>
          </a:xfrm>
        </p:spPr>
        <p:txBody>
          <a:bodyPr>
            <a:normAutofit/>
          </a:bodyPr>
          <a:lstStyle>
            <a:lvl1pPr marL="0" indent="0">
              <a:lnSpc>
                <a:spcPts val="1800"/>
              </a:lnSpc>
              <a:buNone/>
              <a:defRPr sz="14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noProof="0" dirty="0" err="1"/>
              <a:t>Mastertextformat</a:t>
            </a:r>
            <a:r>
              <a:rPr lang="en-GB" noProof="0" dirty="0"/>
              <a:t> </a:t>
            </a:r>
            <a:r>
              <a:rPr lang="en-GB" noProof="0" dirty="0" err="1"/>
              <a:t>bearbeiten</a:t>
            </a:r>
            <a:endParaRPr lang="en-GB" noProof="0" dirty="0"/>
          </a:p>
        </p:txBody>
      </p:sp>
      <p:sp>
        <p:nvSpPr>
          <p:cNvPr id="11" name="Textplatzhalter 14"/>
          <p:cNvSpPr>
            <a:spLocks noGrp="1"/>
          </p:cNvSpPr>
          <p:nvPr>
            <p:ph type="body" sz="quarter" idx="13" hasCustomPrompt="1"/>
          </p:nvPr>
        </p:nvSpPr>
        <p:spPr>
          <a:xfrm>
            <a:off x="3260103" y="3283085"/>
            <a:ext cx="2682285" cy="2780456"/>
          </a:xfrm>
        </p:spPr>
        <p:txBody>
          <a:bodyPr>
            <a:noAutofit/>
          </a:bodyPr>
          <a:lstStyle>
            <a:lvl1pPr marL="0" indent="0">
              <a:lnSpc>
                <a:spcPts val="1600"/>
              </a:lnSpc>
              <a:buFontTx/>
              <a:buNone/>
              <a:defRPr sz="1400">
                <a:latin typeface="+mj-lt"/>
              </a:defRPr>
            </a:lvl1pPr>
          </a:lstStyle>
          <a:p>
            <a:pPr lvl="0"/>
            <a:r>
              <a:rPr lang="en-GB" noProof="0" dirty="0" err="1"/>
              <a:t>Mastertextformat</a:t>
            </a:r>
            <a:r>
              <a:rPr lang="en-GB" noProof="0" dirty="0"/>
              <a:t> </a:t>
            </a:r>
            <a:r>
              <a:rPr lang="en-GB" noProof="0" dirty="0" err="1"/>
              <a:t>bearbeiten</a:t>
            </a:r>
            <a:endParaRPr lang="en-GB" noProof="0" dirty="0"/>
          </a:p>
        </p:txBody>
      </p:sp>
      <p:sp>
        <p:nvSpPr>
          <p:cNvPr id="12" name="Textplatzhalter 4"/>
          <p:cNvSpPr>
            <a:spLocks noGrp="1"/>
          </p:cNvSpPr>
          <p:nvPr>
            <p:ph type="body" sz="quarter" idx="14" hasCustomPrompt="1"/>
          </p:nvPr>
        </p:nvSpPr>
        <p:spPr>
          <a:xfrm>
            <a:off x="6135619" y="3280769"/>
            <a:ext cx="2681288" cy="2782772"/>
          </a:xfrm>
        </p:spPr>
        <p:txBody>
          <a:bodyPr>
            <a:normAutofit/>
          </a:bodyPr>
          <a:lstStyle>
            <a:lvl1pPr marL="0" indent="0">
              <a:lnSpc>
                <a:spcPts val="1800"/>
              </a:lnSpc>
              <a:buNone/>
              <a:defRPr sz="1400">
                <a:latin typeface="+mj-lt"/>
              </a:defRPr>
            </a:lvl1pPr>
            <a:lvl2pPr marL="685800" indent="-228600">
              <a:lnSpc>
                <a:spcPts val="1600"/>
              </a:lnSpc>
              <a:buFont typeface="Wingdings" panose="05000000000000000000" pitchFamily="2" charset="2"/>
              <a:buChar char="§"/>
              <a:defRPr sz="1200">
                <a:latin typeface="+mj-lt"/>
              </a:defRPr>
            </a:lvl2pPr>
            <a:lvl3pPr marL="1143000" indent="-228600">
              <a:lnSpc>
                <a:spcPts val="1600"/>
              </a:lnSpc>
              <a:buFont typeface="Wingdings" panose="05000000000000000000" pitchFamily="2" charset="2"/>
              <a:buChar char="§"/>
              <a:defRPr sz="1200">
                <a:latin typeface="+mj-lt"/>
              </a:defRPr>
            </a:lvl3pPr>
            <a:lvl4pPr marL="1600200" indent="-228600">
              <a:lnSpc>
                <a:spcPts val="1600"/>
              </a:lnSpc>
              <a:buFont typeface="Wingdings" panose="05000000000000000000" pitchFamily="2" charset="2"/>
              <a:buChar char="§"/>
              <a:defRPr sz="1200">
                <a:latin typeface="+mj-lt"/>
              </a:defRPr>
            </a:lvl4pPr>
            <a:lvl5pPr marL="2057400" indent="-228600">
              <a:lnSpc>
                <a:spcPts val="1600"/>
              </a:lnSpc>
              <a:buFont typeface="Wingdings" panose="05000000000000000000" pitchFamily="2" charset="2"/>
              <a:buChar char="§"/>
              <a:defRPr sz="1200">
                <a:latin typeface="+mj-lt"/>
              </a:defRPr>
            </a:lvl5pPr>
          </a:lstStyle>
          <a:p>
            <a:pPr lvl="0"/>
            <a:r>
              <a:rPr lang="en-GB" noProof="0" dirty="0" err="1"/>
              <a:t>Mastertextformt</a:t>
            </a:r>
            <a:r>
              <a:rPr lang="en-GB" noProof="0" dirty="0"/>
              <a:t> </a:t>
            </a:r>
            <a:r>
              <a:rPr lang="en-GB" noProof="0" dirty="0" err="1"/>
              <a:t>bearbeiten</a:t>
            </a:r>
            <a:endParaRPr lang="en-GB" noProof="0" dirty="0"/>
          </a:p>
        </p:txBody>
      </p:sp>
      <p:sp>
        <p:nvSpPr>
          <p:cNvPr id="13" name="Textplatzhalter 3"/>
          <p:cNvSpPr>
            <a:spLocks noGrp="1"/>
          </p:cNvSpPr>
          <p:nvPr>
            <p:ph type="body" sz="half" idx="15" hasCustomPrompt="1"/>
          </p:nvPr>
        </p:nvSpPr>
        <p:spPr>
          <a:xfrm>
            <a:off x="385576" y="219977"/>
            <a:ext cx="4131000" cy="285289"/>
          </a:xfrm>
        </p:spPr>
        <p:txBody>
          <a:bodyPr>
            <a:noAutofit/>
          </a:bodyPr>
          <a:lstStyle>
            <a:lvl1pPr marL="0" indent="0">
              <a:lnSpc>
                <a:spcPts val="1800"/>
              </a:lnSpc>
              <a:buNone/>
              <a:defRPr sz="1200" b="1" cap="all" baseline="0">
                <a:solidFill>
                  <a:schemeClr val="bg1">
                    <a:lumMod val="65000"/>
                  </a:schemeClr>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noProof="0" dirty="0"/>
              <a:t>Category</a:t>
            </a:r>
          </a:p>
        </p:txBody>
      </p:sp>
      <p:pic>
        <p:nvPicPr>
          <p:cNvPr id="14" name="Bild 21">
            <a:extLst>
              <a:ext uri="{FF2B5EF4-FFF2-40B4-BE49-F238E27FC236}">
                <a16:creationId xmlns:a16="http://schemas.microsoft.com/office/drawing/2014/main" id="{98F8FFAD-1CCB-074B-A651-2A9885D6A42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014" y="6356947"/>
            <a:ext cx="259025" cy="297603"/>
          </a:xfrm>
          <a:prstGeom prst="rect">
            <a:avLst/>
          </a:prstGeom>
        </p:spPr>
      </p:pic>
    </p:spTree>
    <p:extLst>
      <p:ext uri="{BB962C8B-B14F-4D97-AF65-F5344CB8AC3E}">
        <p14:creationId xmlns:p14="http://schemas.microsoft.com/office/powerpoint/2010/main" val="31216033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Inhalt - Header weiß - 3 Spalten - 12pt">
    <p:spTree>
      <p:nvGrpSpPr>
        <p:cNvPr id="1" name=""/>
        <p:cNvGrpSpPr/>
        <p:nvPr/>
      </p:nvGrpSpPr>
      <p:grpSpPr>
        <a:xfrm>
          <a:off x="0" y="0"/>
          <a:ext cx="0" cy="0"/>
          <a:chOff x="0" y="0"/>
          <a:chExt cx="0" cy="0"/>
        </a:xfrm>
      </p:grpSpPr>
      <p:sp>
        <p:nvSpPr>
          <p:cNvPr id="8" name="Bildplatzhalter 4"/>
          <p:cNvSpPr>
            <a:spLocks noGrp="1"/>
          </p:cNvSpPr>
          <p:nvPr>
            <p:ph type="pic" sz="quarter" idx="10" hasCustomPrompt="1"/>
          </p:nvPr>
        </p:nvSpPr>
        <p:spPr>
          <a:xfrm>
            <a:off x="0" y="-82193"/>
            <a:ext cx="9144000" cy="2932090"/>
          </a:xfrm>
          <a:solidFill>
            <a:schemeClr val="bg1">
              <a:lumMod val="95000"/>
            </a:schemeClr>
          </a:solidFill>
        </p:spPr>
        <p:txBody>
          <a:bodyPr anchor="ctr">
            <a:normAutofit/>
          </a:bodyPr>
          <a:lstStyle>
            <a:lvl1pPr marL="0" indent="0" algn="ctr">
              <a:buFontTx/>
              <a:buNone/>
              <a:defRPr sz="1800" baseline="0"/>
            </a:lvl1pPr>
          </a:lstStyle>
          <a:p>
            <a:r>
              <a:rPr lang="de-DE" dirty="0"/>
              <a:t>Bitte Foto einsetzen</a:t>
            </a:r>
          </a:p>
        </p:txBody>
      </p:sp>
      <p:sp>
        <p:nvSpPr>
          <p:cNvPr id="2" name="Titel 1"/>
          <p:cNvSpPr>
            <a:spLocks noGrp="1"/>
          </p:cNvSpPr>
          <p:nvPr>
            <p:ph type="title" hasCustomPrompt="1"/>
          </p:nvPr>
        </p:nvSpPr>
        <p:spPr>
          <a:xfrm>
            <a:off x="385576" y="918117"/>
            <a:ext cx="8431331" cy="1092958"/>
          </a:xfrm>
        </p:spPr>
        <p:txBody>
          <a:bodyPr anchor="b">
            <a:noAutofit/>
          </a:bodyPr>
          <a:lstStyle>
            <a:lvl1pPr>
              <a:lnSpc>
                <a:spcPts val="4000"/>
              </a:lnSpc>
              <a:defRPr sz="4400" b="1" cap="all" baseline="0">
                <a:solidFill>
                  <a:schemeClr val="bg1"/>
                </a:solidFill>
                <a:latin typeface="+mn-lt"/>
              </a:defRPr>
            </a:lvl1pPr>
          </a:lstStyle>
          <a:p>
            <a:r>
              <a:rPr lang="en-GB" noProof="0" dirty="0" err="1"/>
              <a:t>Mastertitelformat</a:t>
            </a:r>
            <a:r>
              <a:rPr lang="en-GB" noProof="0" dirty="0"/>
              <a:t> </a:t>
            </a:r>
            <a:br>
              <a:rPr lang="en-GB" noProof="0" dirty="0"/>
            </a:br>
            <a:r>
              <a:rPr lang="en-GB" noProof="0" dirty="0" err="1"/>
              <a:t>bearbeiten</a:t>
            </a:r>
            <a:endParaRPr lang="en-GB" noProof="0" dirty="0"/>
          </a:p>
        </p:txBody>
      </p:sp>
      <p:cxnSp>
        <p:nvCxnSpPr>
          <p:cNvPr id="9" name="Gerade Verbindung 9"/>
          <p:cNvCxnSpPr/>
          <p:nvPr userDrawn="1"/>
        </p:nvCxnSpPr>
        <p:spPr>
          <a:xfrm>
            <a:off x="460093" y="625036"/>
            <a:ext cx="28646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platzhalter 3"/>
          <p:cNvSpPr>
            <a:spLocks noGrp="1"/>
          </p:cNvSpPr>
          <p:nvPr>
            <p:ph type="body" sz="half" idx="2"/>
          </p:nvPr>
        </p:nvSpPr>
        <p:spPr>
          <a:xfrm>
            <a:off x="385577" y="3283084"/>
            <a:ext cx="2682284" cy="2780457"/>
          </a:xfrm>
        </p:spPr>
        <p:txBody>
          <a:bodyPr>
            <a:normAutofit/>
          </a:bodyPr>
          <a:lstStyle>
            <a:lvl1pPr marL="0" indent="0">
              <a:lnSpc>
                <a:spcPts val="1600"/>
              </a:lnSpc>
              <a:buNone/>
              <a:defRPr sz="12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noProof="0" dirty="0" err="1"/>
              <a:t>Mastertextformat</a:t>
            </a:r>
            <a:r>
              <a:rPr lang="en-GB" noProof="0" dirty="0"/>
              <a:t> </a:t>
            </a:r>
            <a:r>
              <a:rPr lang="en-GB" noProof="0" dirty="0" err="1"/>
              <a:t>bearbeiten</a:t>
            </a:r>
            <a:endParaRPr lang="en-GB" noProof="0" dirty="0"/>
          </a:p>
        </p:txBody>
      </p:sp>
      <p:sp>
        <p:nvSpPr>
          <p:cNvPr id="11" name="Textplatzhalter 14"/>
          <p:cNvSpPr>
            <a:spLocks noGrp="1"/>
          </p:cNvSpPr>
          <p:nvPr>
            <p:ph type="body" sz="quarter" idx="13" hasCustomPrompt="1"/>
          </p:nvPr>
        </p:nvSpPr>
        <p:spPr>
          <a:xfrm>
            <a:off x="3260103" y="3283085"/>
            <a:ext cx="2682285" cy="2780456"/>
          </a:xfrm>
        </p:spPr>
        <p:txBody>
          <a:bodyPr>
            <a:noAutofit/>
          </a:bodyPr>
          <a:lstStyle>
            <a:lvl1pPr marL="0" indent="0">
              <a:lnSpc>
                <a:spcPts val="1600"/>
              </a:lnSpc>
              <a:buFontTx/>
              <a:buNone/>
              <a:defRPr sz="1200">
                <a:latin typeface="+mj-lt"/>
              </a:defRPr>
            </a:lvl1pPr>
          </a:lstStyle>
          <a:p>
            <a:pPr lvl="0"/>
            <a:r>
              <a:rPr lang="en-GB" noProof="0" dirty="0" err="1"/>
              <a:t>Mastertextformat</a:t>
            </a:r>
            <a:r>
              <a:rPr lang="en-GB" noProof="0" dirty="0"/>
              <a:t> </a:t>
            </a:r>
            <a:r>
              <a:rPr lang="en-GB" noProof="0" dirty="0" err="1"/>
              <a:t>bearbeiten</a:t>
            </a:r>
            <a:endParaRPr lang="en-GB" noProof="0" dirty="0"/>
          </a:p>
        </p:txBody>
      </p:sp>
      <p:sp>
        <p:nvSpPr>
          <p:cNvPr id="12" name="Textplatzhalter 4"/>
          <p:cNvSpPr>
            <a:spLocks noGrp="1"/>
          </p:cNvSpPr>
          <p:nvPr>
            <p:ph type="body" sz="quarter" idx="14" hasCustomPrompt="1"/>
          </p:nvPr>
        </p:nvSpPr>
        <p:spPr>
          <a:xfrm>
            <a:off x="6135619" y="3280769"/>
            <a:ext cx="2681288" cy="2782772"/>
          </a:xfrm>
        </p:spPr>
        <p:txBody>
          <a:bodyPr>
            <a:normAutofit/>
          </a:bodyPr>
          <a:lstStyle>
            <a:lvl1pPr marL="0" indent="0">
              <a:lnSpc>
                <a:spcPts val="1600"/>
              </a:lnSpc>
              <a:buNone/>
              <a:defRPr sz="1200">
                <a:latin typeface="+mj-lt"/>
              </a:defRPr>
            </a:lvl1pPr>
            <a:lvl2pPr marL="685800" indent="-228600">
              <a:lnSpc>
                <a:spcPts val="1600"/>
              </a:lnSpc>
              <a:buFont typeface="Wingdings" panose="05000000000000000000" pitchFamily="2" charset="2"/>
              <a:buChar char="§"/>
              <a:defRPr sz="1200">
                <a:latin typeface="+mj-lt"/>
              </a:defRPr>
            </a:lvl2pPr>
            <a:lvl3pPr marL="1143000" indent="-228600">
              <a:lnSpc>
                <a:spcPts val="1600"/>
              </a:lnSpc>
              <a:buFont typeface="Wingdings" panose="05000000000000000000" pitchFamily="2" charset="2"/>
              <a:buChar char="§"/>
              <a:defRPr sz="1200">
                <a:latin typeface="+mj-lt"/>
              </a:defRPr>
            </a:lvl3pPr>
            <a:lvl4pPr marL="1600200" indent="-228600">
              <a:lnSpc>
                <a:spcPts val="1600"/>
              </a:lnSpc>
              <a:buFont typeface="Wingdings" panose="05000000000000000000" pitchFamily="2" charset="2"/>
              <a:buChar char="§"/>
              <a:defRPr sz="1200">
                <a:latin typeface="+mj-lt"/>
              </a:defRPr>
            </a:lvl4pPr>
            <a:lvl5pPr marL="2057400" indent="-228600">
              <a:lnSpc>
                <a:spcPts val="1600"/>
              </a:lnSpc>
              <a:buFont typeface="Wingdings" panose="05000000000000000000" pitchFamily="2" charset="2"/>
              <a:buChar char="§"/>
              <a:defRPr sz="1200">
                <a:latin typeface="+mj-lt"/>
              </a:defRPr>
            </a:lvl5pPr>
          </a:lstStyle>
          <a:p>
            <a:pPr lvl="0"/>
            <a:r>
              <a:rPr lang="en-GB" noProof="0" dirty="0" err="1"/>
              <a:t>Mastertextformt</a:t>
            </a:r>
            <a:r>
              <a:rPr lang="en-GB" noProof="0" dirty="0"/>
              <a:t> </a:t>
            </a:r>
            <a:r>
              <a:rPr lang="en-GB" noProof="0" dirty="0" err="1"/>
              <a:t>bearbeiten</a:t>
            </a:r>
            <a:endParaRPr lang="en-GB" noProof="0" dirty="0"/>
          </a:p>
        </p:txBody>
      </p:sp>
      <p:sp>
        <p:nvSpPr>
          <p:cNvPr id="13" name="Textplatzhalter 3"/>
          <p:cNvSpPr>
            <a:spLocks noGrp="1"/>
          </p:cNvSpPr>
          <p:nvPr>
            <p:ph type="body" sz="half" idx="15" hasCustomPrompt="1"/>
          </p:nvPr>
        </p:nvSpPr>
        <p:spPr>
          <a:xfrm>
            <a:off x="385576" y="219977"/>
            <a:ext cx="4131000" cy="285289"/>
          </a:xfrm>
        </p:spPr>
        <p:txBody>
          <a:bodyPr>
            <a:noAutofit/>
          </a:bodyPr>
          <a:lstStyle>
            <a:lvl1pPr marL="0" indent="0">
              <a:lnSpc>
                <a:spcPts val="1800"/>
              </a:lnSpc>
              <a:buNone/>
              <a:defRPr sz="1200" b="1" cap="all" baseline="0">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noProof="0" dirty="0"/>
              <a:t>Category</a:t>
            </a:r>
          </a:p>
        </p:txBody>
      </p:sp>
      <p:pic>
        <p:nvPicPr>
          <p:cNvPr id="14" name="Bild 21">
            <a:extLst>
              <a:ext uri="{FF2B5EF4-FFF2-40B4-BE49-F238E27FC236}">
                <a16:creationId xmlns:a16="http://schemas.microsoft.com/office/drawing/2014/main" id="{CDE560B3-9131-CD4B-BF30-DCA57692E1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014" y="6356947"/>
            <a:ext cx="259025" cy="297603"/>
          </a:xfrm>
          <a:prstGeom prst="rect">
            <a:avLst/>
          </a:prstGeom>
        </p:spPr>
      </p:pic>
    </p:spTree>
    <p:extLst>
      <p:ext uri="{BB962C8B-B14F-4D97-AF65-F5344CB8AC3E}">
        <p14:creationId xmlns:p14="http://schemas.microsoft.com/office/powerpoint/2010/main" val="17953643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Inhalt - Header weiß ">
    <p:spTree>
      <p:nvGrpSpPr>
        <p:cNvPr id="1" name=""/>
        <p:cNvGrpSpPr/>
        <p:nvPr/>
      </p:nvGrpSpPr>
      <p:grpSpPr>
        <a:xfrm>
          <a:off x="0" y="0"/>
          <a:ext cx="0" cy="0"/>
          <a:chOff x="0" y="0"/>
          <a:chExt cx="0" cy="0"/>
        </a:xfrm>
      </p:grpSpPr>
      <p:sp>
        <p:nvSpPr>
          <p:cNvPr id="8" name="Bildplatzhalter 4"/>
          <p:cNvSpPr>
            <a:spLocks noGrp="1"/>
          </p:cNvSpPr>
          <p:nvPr>
            <p:ph type="pic" sz="quarter" idx="10" hasCustomPrompt="1"/>
          </p:nvPr>
        </p:nvSpPr>
        <p:spPr>
          <a:xfrm>
            <a:off x="0" y="-82193"/>
            <a:ext cx="9144000" cy="2932090"/>
          </a:xfrm>
          <a:solidFill>
            <a:schemeClr val="bg1">
              <a:lumMod val="95000"/>
            </a:schemeClr>
          </a:solidFill>
        </p:spPr>
        <p:txBody>
          <a:bodyPr anchor="ctr">
            <a:normAutofit/>
          </a:bodyPr>
          <a:lstStyle>
            <a:lvl1pPr marL="0" indent="0" algn="ctr">
              <a:buFontTx/>
              <a:buNone/>
              <a:defRPr sz="1800" baseline="0"/>
            </a:lvl1pPr>
          </a:lstStyle>
          <a:p>
            <a:r>
              <a:rPr lang="de-DE" dirty="0"/>
              <a:t>Bitte Foto einsetzen</a:t>
            </a:r>
          </a:p>
        </p:txBody>
      </p:sp>
      <p:sp>
        <p:nvSpPr>
          <p:cNvPr id="2" name="Titel 1"/>
          <p:cNvSpPr>
            <a:spLocks noGrp="1"/>
          </p:cNvSpPr>
          <p:nvPr>
            <p:ph type="title" hasCustomPrompt="1"/>
          </p:nvPr>
        </p:nvSpPr>
        <p:spPr>
          <a:xfrm>
            <a:off x="385576" y="918117"/>
            <a:ext cx="8431331" cy="1092958"/>
          </a:xfrm>
        </p:spPr>
        <p:txBody>
          <a:bodyPr anchor="b">
            <a:noAutofit/>
          </a:bodyPr>
          <a:lstStyle>
            <a:lvl1pPr>
              <a:lnSpc>
                <a:spcPts val="4000"/>
              </a:lnSpc>
              <a:defRPr sz="4400" b="1" cap="all" baseline="0">
                <a:solidFill>
                  <a:schemeClr val="bg1"/>
                </a:solidFill>
                <a:latin typeface="+mn-lt"/>
              </a:defRPr>
            </a:lvl1pPr>
          </a:lstStyle>
          <a:p>
            <a:r>
              <a:rPr lang="en-GB" noProof="0" dirty="0" err="1"/>
              <a:t>Mastertitelformat</a:t>
            </a:r>
            <a:r>
              <a:rPr lang="en-GB" noProof="0" dirty="0"/>
              <a:t> </a:t>
            </a:r>
            <a:br>
              <a:rPr lang="en-GB" noProof="0" dirty="0"/>
            </a:br>
            <a:r>
              <a:rPr lang="en-GB" noProof="0" dirty="0" err="1"/>
              <a:t>bearbeiten</a:t>
            </a:r>
            <a:endParaRPr lang="en-GB" noProof="0" dirty="0"/>
          </a:p>
        </p:txBody>
      </p:sp>
      <p:cxnSp>
        <p:nvCxnSpPr>
          <p:cNvPr id="9" name="Gerade Verbindung 9"/>
          <p:cNvCxnSpPr/>
          <p:nvPr userDrawn="1"/>
        </p:nvCxnSpPr>
        <p:spPr>
          <a:xfrm>
            <a:off x="460093" y="625036"/>
            <a:ext cx="28646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platzhalter 3"/>
          <p:cNvSpPr>
            <a:spLocks noGrp="1"/>
          </p:cNvSpPr>
          <p:nvPr>
            <p:ph type="body" sz="half" idx="15" hasCustomPrompt="1"/>
          </p:nvPr>
        </p:nvSpPr>
        <p:spPr>
          <a:xfrm>
            <a:off x="385576" y="219977"/>
            <a:ext cx="4131000" cy="285289"/>
          </a:xfrm>
        </p:spPr>
        <p:txBody>
          <a:bodyPr>
            <a:noAutofit/>
          </a:bodyPr>
          <a:lstStyle>
            <a:lvl1pPr marL="0" indent="0">
              <a:lnSpc>
                <a:spcPts val="1800"/>
              </a:lnSpc>
              <a:buNone/>
              <a:defRPr sz="1200" b="1" cap="all" baseline="0">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noProof="0" dirty="0"/>
              <a:t>Category</a:t>
            </a:r>
          </a:p>
        </p:txBody>
      </p:sp>
      <p:pic>
        <p:nvPicPr>
          <p:cNvPr id="7" name="Bild 21">
            <a:extLst>
              <a:ext uri="{FF2B5EF4-FFF2-40B4-BE49-F238E27FC236}">
                <a16:creationId xmlns:a16="http://schemas.microsoft.com/office/drawing/2014/main" id="{01C2E91B-2736-E440-BB1E-931142C2DAA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014" y="6356947"/>
            <a:ext cx="259025" cy="297603"/>
          </a:xfrm>
          <a:prstGeom prst="rect">
            <a:avLst/>
          </a:prstGeom>
        </p:spPr>
      </p:pic>
    </p:spTree>
    <p:extLst>
      <p:ext uri="{BB962C8B-B14F-4D97-AF65-F5344CB8AC3E}">
        <p14:creationId xmlns:p14="http://schemas.microsoft.com/office/powerpoint/2010/main" val="7756706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Inhalt - Header Grau - 2 Spalten - 12pt">
    <p:spTree>
      <p:nvGrpSpPr>
        <p:cNvPr id="1" name=""/>
        <p:cNvGrpSpPr/>
        <p:nvPr/>
      </p:nvGrpSpPr>
      <p:grpSpPr>
        <a:xfrm>
          <a:off x="0" y="0"/>
          <a:ext cx="0" cy="0"/>
          <a:chOff x="0" y="0"/>
          <a:chExt cx="0" cy="0"/>
        </a:xfrm>
      </p:grpSpPr>
      <p:sp>
        <p:nvSpPr>
          <p:cNvPr id="8" name="Bildplatzhalter 4"/>
          <p:cNvSpPr>
            <a:spLocks noGrp="1"/>
          </p:cNvSpPr>
          <p:nvPr>
            <p:ph type="pic" sz="quarter" idx="10" hasCustomPrompt="1"/>
          </p:nvPr>
        </p:nvSpPr>
        <p:spPr>
          <a:xfrm>
            <a:off x="0" y="-82193"/>
            <a:ext cx="9144000" cy="2932090"/>
          </a:xfrm>
          <a:solidFill>
            <a:schemeClr val="bg1">
              <a:lumMod val="95000"/>
            </a:schemeClr>
          </a:solidFill>
        </p:spPr>
        <p:txBody>
          <a:bodyPr anchor="ctr">
            <a:normAutofit/>
          </a:bodyPr>
          <a:lstStyle>
            <a:lvl1pPr marL="0" indent="0" algn="ctr">
              <a:buFontTx/>
              <a:buNone/>
              <a:defRPr sz="1800" baseline="0"/>
            </a:lvl1pPr>
          </a:lstStyle>
          <a:p>
            <a:r>
              <a:rPr lang="de-DE" dirty="0"/>
              <a:t>Bitte Foto einsetzen</a:t>
            </a:r>
          </a:p>
        </p:txBody>
      </p:sp>
      <p:sp>
        <p:nvSpPr>
          <p:cNvPr id="2" name="Titel 1"/>
          <p:cNvSpPr>
            <a:spLocks noGrp="1"/>
          </p:cNvSpPr>
          <p:nvPr>
            <p:ph type="title" hasCustomPrompt="1"/>
          </p:nvPr>
        </p:nvSpPr>
        <p:spPr>
          <a:xfrm>
            <a:off x="385576" y="918117"/>
            <a:ext cx="8431331" cy="1092958"/>
          </a:xfrm>
        </p:spPr>
        <p:txBody>
          <a:bodyPr anchor="b">
            <a:noAutofit/>
          </a:bodyPr>
          <a:lstStyle>
            <a:lvl1pPr>
              <a:lnSpc>
                <a:spcPts val="4000"/>
              </a:lnSpc>
              <a:defRPr sz="4400" b="1" cap="all" baseline="0">
                <a:latin typeface="+mn-lt"/>
              </a:defRPr>
            </a:lvl1pPr>
          </a:lstStyle>
          <a:p>
            <a:r>
              <a:rPr lang="en-GB" noProof="0" dirty="0" err="1"/>
              <a:t>Mastertitelformat</a:t>
            </a:r>
            <a:r>
              <a:rPr lang="en-GB" noProof="0" dirty="0"/>
              <a:t> </a:t>
            </a:r>
            <a:br>
              <a:rPr lang="en-GB" noProof="0" dirty="0"/>
            </a:br>
            <a:r>
              <a:rPr lang="en-GB" noProof="0" dirty="0" err="1"/>
              <a:t>bearbeiten</a:t>
            </a:r>
            <a:endParaRPr lang="en-GB" noProof="0" dirty="0"/>
          </a:p>
        </p:txBody>
      </p:sp>
      <p:cxnSp>
        <p:nvCxnSpPr>
          <p:cNvPr id="9" name="Gerade Verbindung 9"/>
          <p:cNvCxnSpPr/>
          <p:nvPr userDrawn="1"/>
        </p:nvCxnSpPr>
        <p:spPr>
          <a:xfrm>
            <a:off x="460093" y="625036"/>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platzhalter 3"/>
          <p:cNvSpPr>
            <a:spLocks noGrp="1"/>
          </p:cNvSpPr>
          <p:nvPr>
            <p:ph type="body" sz="half" idx="15"/>
          </p:nvPr>
        </p:nvSpPr>
        <p:spPr>
          <a:xfrm>
            <a:off x="385576" y="3280769"/>
            <a:ext cx="4131000" cy="2782772"/>
          </a:xfrm>
        </p:spPr>
        <p:txBody>
          <a:bodyPr>
            <a:normAutofit/>
          </a:bodyPr>
          <a:lstStyle>
            <a:lvl1pPr marL="0" indent="0">
              <a:lnSpc>
                <a:spcPts val="1600"/>
              </a:lnSpc>
              <a:buNone/>
              <a:defRPr sz="12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noProof="0" dirty="0" err="1"/>
              <a:t>Mastertextformat</a:t>
            </a:r>
            <a:r>
              <a:rPr lang="en-GB" noProof="0" dirty="0"/>
              <a:t> </a:t>
            </a:r>
            <a:r>
              <a:rPr lang="en-GB" noProof="0" dirty="0" err="1"/>
              <a:t>bearbeiten</a:t>
            </a:r>
            <a:endParaRPr lang="en-GB" noProof="0" dirty="0"/>
          </a:p>
        </p:txBody>
      </p:sp>
      <p:sp>
        <p:nvSpPr>
          <p:cNvPr id="14" name="Textplatzhalter 14"/>
          <p:cNvSpPr>
            <a:spLocks noGrp="1"/>
          </p:cNvSpPr>
          <p:nvPr>
            <p:ph type="body" sz="quarter" idx="16" hasCustomPrompt="1"/>
          </p:nvPr>
        </p:nvSpPr>
        <p:spPr>
          <a:xfrm>
            <a:off x="4685907" y="3280770"/>
            <a:ext cx="4131000" cy="2782771"/>
          </a:xfrm>
        </p:spPr>
        <p:txBody>
          <a:bodyPr>
            <a:noAutofit/>
          </a:bodyPr>
          <a:lstStyle>
            <a:lvl1pPr marL="0" indent="0">
              <a:lnSpc>
                <a:spcPts val="1600"/>
              </a:lnSpc>
              <a:buFontTx/>
              <a:buNone/>
              <a:defRPr sz="1200">
                <a:latin typeface="+mj-lt"/>
              </a:defRPr>
            </a:lvl1pPr>
          </a:lstStyle>
          <a:p>
            <a:pPr lvl="0"/>
            <a:r>
              <a:rPr lang="en-GB" noProof="0" dirty="0" err="1"/>
              <a:t>Mastertextformat</a:t>
            </a:r>
            <a:r>
              <a:rPr lang="en-GB" noProof="0" dirty="0"/>
              <a:t> </a:t>
            </a:r>
            <a:r>
              <a:rPr lang="en-GB" noProof="0" dirty="0" err="1"/>
              <a:t>bearbeiten</a:t>
            </a:r>
            <a:endParaRPr lang="en-GB" noProof="0" dirty="0"/>
          </a:p>
        </p:txBody>
      </p:sp>
      <p:sp>
        <p:nvSpPr>
          <p:cNvPr id="10" name="Textplatzhalter 3"/>
          <p:cNvSpPr>
            <a:spLocks noGrp="1"/>
          </p:cNvSpPr>
          <p:nvPr>
            <p:ph type="body" sz="half" idx="14" hasCustomPrompt="1"/>
          </p:nvPr>
        </p:nvSpPr>
        <p:spPr>
          <a:xfrm>
            <a:off x="385576" y="219977"/>
            <a:ext cx="4131000" cy="285289"/>
          </a:xfrm>
        </p:spPr>
        <p:txBody>
          <a:bodyPr>
            <a:noAutofit/>
          </a:bodyPr>
          <a:lstStyle>
            <a:lvl1pPr marL="0" indent="0">
              <a:lnSpc>
                <a:spcPts val="1800"/>
              </a:lnSpc>
              <a:buNone/>
              <a:defRPr sz="1200" b="1" cap="all" baseline="0">
                <a:solidFill>
                  <a:schemeClr val="bg1">
                    <a:lumMod val="65000"/>
                  </a:schemeClr>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noProof="0" dirty="0"/>
              <a:t>Category</a:t>
            </a:r>
          </a:p>
        </p:txBody>
      </p:sp>
      <p:pic>
        <p:nvPicPr>
          <p:cNvPr id="11" name="Bild 21">
            <a:extLst>
              <a:ext uri="{FF2B5EF4-FFF2-40B4-BE49-F238E27FC236}">
                <a16:creationId xmlns:a16="http://schemas.microsoft.com/office/drawing/2014/main" id="{34A50D73-0465-9645-A751-CB267F38531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014" y="6356947"/>
            <a:ext cx="259025" cy="297603"/>
          </a:xfrm>
          <a:prstGeom prst="rect">
            <a:avLst/>
          </a:prstGeom>
        </p:spPr>
      </p:pic>
    </p:spTree>
    <p:extLst>
      <p:ext uri="{BB962C8B-B14F-4D97-AF65-F5344CB8AC3E}">
        <p14:creationId xmlns:p14="http://schemas.microsoft.com/office/powerpoint/2010/main" val="21756718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Inhalt - Header Grau - 2 Spalten - 14pt">
    <p:spTree>
      <p:nvGrpSpPr>
        <p:cNvPr id="1" name=""/>
        <p:cNvGrpSpPr/>
        <p:nvPr/>
      </p:nvGrpSpPr>
      <p:grpSpPr>
        <a:xfrm>
          <a:off x="0" y="0"/>
          <a:ext cx="0" cy="0"/>
          <a:chOff x="0" y="0"/>
          <a:chExt cx="0" cy="0"/>
        </a:xfrm>
      </p:grpSpPr>
      <p:sp>
        <p:nvSpPr>
          <p:cNvPr id="8" name="Bildplatzhalter 4"/>
          <p:cNvSpPr>
            <a:spLocks noGrp="1"/>
          </p:cNvSpPr>
          <p:nvPr>
            <p:ph type="pic" sz="quarter" idx="10" hasCustomPrompt="1"/>
          </p:nvPr>
        </p:nvSpPr>
        <p:spPr>
          <a:xfrm>
            <a:off x="0" y="-82193"/>
            <a:ext cx="9144000" cy="2932090"/>
          </a:xfrm>
          <a:solidFill>
            <a:schemeClr val="bg1">
              <a:lumMod val="95000"/>
            </a:schemeClr>
          </a:solidFill>
        </p:spPr>
        <p:txBody>
          <a:bodyPr anchor="ctr">
            <a:normAutofit/>
          </a:bodyPr>
          <a:lstStyle>
            <a:lvl1pPr marL="0" indent="0" algn="ctr">
              <a:buFontTx/>
              <a:buNone/>
              <a:defRPr sz="1800" baseline="0"/>
            </a:lvl1pPr>
          </a:lstStyle>
          <a:p>
            <a:r>
              <a:rPr lang="de-DE" dirty="0"/>
              <a:t>Bitte Foto einsetzen</a:t>
            </a:r>
          </a:p>
        </p:txBody>
      </p:sp>
      <p:sp>
        <p:nvSpPr>
          <p:cNvPr id="2" name="Titel 1"/>
          <p:cNvSpPr>
            <a:spLocks noGrp="1"/>
          </p:cNvSpPr>
          <p:nvPr>
            <p:ph type="title" hasCustomPrompt="1"/>
          </p:nvPr>
        </p:nvSpPr>
        <p:spPr>
          <a:xfrm>
            <a:off x="385576" y="918117"/>
            <a:ext cx="8431331" cy="1092958"/>
          </a:xfrm>
        </p:spPr>
        <p:txBody>
          <a:bodyPr anchor="b">
            <a:noAutofit/>
          </a:bodyPr>
          <a:lstStyle>
            <a:lvl1pPr>
              <a:lnSpc>
                <a:spcPts val="4000"/>
              </a:lnSpc>
              <a:defRPr sz="4400" b="1" cap="all" baseline="0">
                <a:latin typeface="+mn-lt"/>
              </a:defRPr>
            </a:lvl1pPr>
          </a:lstStyle>
          <a:p>
            <a:r>
              <a:rPr lang="en-GB" noProof="0" dirty="0" err="1"/>
              <a:t>Mastertitelformat</a:t>
            </a:r>
            <a:r>
              <a:rPr lang="en-GB" noProof="0" dirty="0"/>
              <a:t> </a:t>
            </a:r>
            <a:br>
              <a:rPr lang="en-GB" noProof="0" dirty="0"/>
            </a:br>
            <a:r>
              <a:rPr lang="en-GB" noProof="0" dirty="0" err="1"/>
              <a:t>bearbeiten</a:t>
            </a:r>
            <a:endParaRPr lang="en-GB" noProof="0" dirty="0"/>
          </a:p>
        </p:txBody>
      </p:sp>
      <p:cxnSp>
        <p:nvCxnSpPr>
          <p:cNvPr id="9" name="Gerade Verbindung 9"/>
          <p:cNvCxnSpPr/>
          <p:nvPr userDrawn="1"/>
        </p:nvCxnSpPr>
        <p:spPr>
          <a:xfrm>
            <a:off x="460093" y="625036"/>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platzhalter 3"/>
          <p:cNvSpPr>
            <a:spLocks noGrp="1"/>
          </p:cNvSpPr>
          <p:nvPr>
            <p:ph type="body" sz="half" idx="15"/>
          </p:nvPr>
        </p:nvSpPr>
        <p:spPr>
          <a:xfrm>
            <a:off x="385576" y="3280769"/>
            <a:ext cx="4131000" cy="2782772"/>
          </a:xfrm>
        </p:spPr>
        <p:txBody>
          <a:bodyPr>
            <a:normAutofit/>
          </a:bodyPr>
          <a:lstStyle>
            <a:lvl1pPr marL="0" indent="0">
              <a:lnSpc>
                <a:spcPts val="1800"/>
              </a:lnSpc>
              <a:buNone/>
              <a:defRPr sz="14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noProof="0" dirty="0" err="1"/>
              <a:t>Mastertextformat</a:t>
            </a:r>
            <a:r>
              <a:rPr lang="en-GB" noProof="0" dirty="0"/>
              <a:t> </a:t>
            </a:r>
            <a:r>
              <a:rPr lang="en-GB" noProof="0" dirty="0" err="1"/>
              <a:t>bearbeiten</a:t>
            </a:r>
            <a:endParaRPr lang="en-GB" noProof="0" dirty="0"/>
          </a:p>
        </p:txBody>
      </p:sp>
      <p:sp>
        <p:nvSpPr>
          <p:cNvPr id="14" name="Textplatzhalter 14"/>
          <p:cNvSpPr>
            <a:spLocks noGrp="1"/>
          </p:cNvSpPr>
          <p:nvPr>
            <p:ph type="body" sz="quarter" idx="16" hasCustomPrompt="1"/>
          </p:nvPr>
        </p:nvSpPr>
        <p:spPr>
          <a:xfrm>
            <a:off x="4685907" y="3280770"/>
            <a:ext cx="4131000" cy="2782771"/>
          </a:xfrm>
        </p:spPr>
        <p:txBody>
          <a:bodyPr>
            <a:noAutofit/>
          </a:bodyPr>
          <a:lstStyle>
            <a:lvl1pPr marL="0" indent="0">
              <a:lnSpc>
                <a:spcPts val="1800"/>
              </a:lnSpc>
              <a:buFontTx/>
              <a:buNone/>
              <a:defRPr sz="1400">
                <a:latin typeface="+mj-lt"/>
              </a:defRPr>
            </a:lvl1pPr>
          </a:lstStyle>
          <a:p>
            <a:pPr lvl="0"/>
            <a:r>
              <a:rPr lang="en-GB" noProof="0" dirty="0" err="1"/>
              <a:t>Mastertextformat</a:t>
            </a:r>
            <a:r>
              <a:rPr lang="en-GB" noProof="0" dirty="0"/>
              <a:t> </a:t>
            </a:r>
            <a:r>
              <a:rPr lang="en-GB" noProof="0" dirty="0" err="1"/>
              <a:t>bearbeiten</a:t>
            </a:r>
            <a:endParaRPr lang="en-GB" noProof="0" dirty="0"/>
          </a:p>
        </p:txBody>
      </p:sp>
      <p:sp>
        <p:nvSpPr>
          <p:cNvPr id="10" name="Textplatzhalter 3"/>
          <p:cNvSpPr>
            <a:spLocks noGrp="1"/>
          </p:cNvSpPr>
          <p:nvPr>
            <p:ph type="body" sz="half" idx="14" hasCustomPrompt="1"/>
          </p:nvPr>
        </p:nvSpPr>
        <p:spPr>
          <a:xfrm>
            <a:off x="385576" y="219977"/>
            <a:ext cx="4131000" cy="285289"/>
          </a:xfrm>
        </p:spPr>
        <p:txBody>
          <a:bodyPr>
            <a:noAutofit/>
          </a:bodyPr>
          <a:lstStyle>
            <a:lvl1pPr marL="0" indent="0">
              <a:lnSpc>
                <a:spcPts val="1800"/>
              </a:lnSpc>
              <a:buNone/>
              <a:defRPr sz="1200" b="1" cap="all" baseline="0">
                <a:solidFill>
                  <a:schemeClr val="bg1">
                    <a:lumMod val="65000"/>
                  </a:schemeClr>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noProof="0" dirty="0"/>
              <a:t>Category</a:t>
            </a:r>
          </a:p>
        </p:txBody>
      </p:sp>
      <p:pic>
        <p:nvPicPr>
          <p:cNvPr id="11" name="Bild 21">
            <a:extLst>
              <a:ext uri="{FF2B5EF4-FFF2-40B4-BE49-F238E27FC236}">
                <a16:creationId xmlns:a16="http://schemas.microsoft.com/office/drawing/2014/main" id="{E8011479-CA19-6D45-A4D8-B7D6B91D0C6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014" y="6356947"/>
            <a:ext cx="259025" cy="297603"/>
          </a:xfrm>
          <a:prstGeom prst="rect">
            <a:avLst/>
          </a:prstGeom>
        </p:spPr>
      </p:pic>
    </p:spTree>
    <p:extLst>
      <p:ext uri="{BB962C8B-B14F-4D97-AF65-F5344CB8AC3E}">
        <p14:creationId xmlns:p14="http://schemas.microsoft.com/office/powerpoint/2010/main" val="35085624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19" name="Titel 1"/>
          <p:cNvSpPr>
            <a:spLocks noGrp="1"/>
          </p:cNvSpPr>
          <p:nvPr userDrawn="1"/>
        </p:nvSpPr>
        <p:spPr>
          <a:xfrm>
            <a:off x="990541" y="2694826"/>
            <a:ext cx="2558546" cy="758951"/>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chor="b">
            <a:noAutofit/>
          </a:bodyPr>
          <a:lstStyle>
            <a:lvl1pPr algn="l" defTabSz="914400" rtl="0" eaLnBrk="1" latinLnBrk="0" hangingPunct="1">
              <a:lnSpc>
                <a:spcPct val="90000"/>
              </a:lnSpc>
              <a:spcBef>
                <a:spcPct val="0"/>
              </a:spcBef>
              <a:buNone/>
              <a:defRPr sz="5400" kern="1200">
                <a:solidFill>
                  <a:schemeClr val="bg1"/>
                </a:solidFill>
                <a:latin typeface="Frutiger LT 87 ExtraBlackCn" panose="020B0906030504030204" pitchFamily="34" charset="0"/>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lnSpc>
                <a:spcPts val="6500"/>
              </a:lnSpc>
            </a:pPr>
            <a:r>
              <a:rPr lang="de-DE" sz="2400" b="1" kern="1200" dirty="0">
                <a:latin typeface="+mn-lt"/>
              </a:rPr>
              <a:t>VISION &amp; MISSINZ</a:t>
            </a:r>
          </a:p>
        </p:txBody>
      </p:sp>
      <p:sp>
        <p:nvSpPr>
          <p:cNvPr id="20" name="Titel 1"/>
          <p:cNvSpPr>
            <a:spLocks noGrp="1"/>
          </p:cNvSpPr>
          <p:nvPr userDrawn="1"/>
        </p:nvSpPr>
        <p:spPr>
          <a:xfrm>
            <a:off x="5604376" y="2692171"/>
            <a:ext cx="2558546" cy="758951"/>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chor="b">
            <a:noAutofit/>
          </a:bodyPr>
          <a:lstStyle>
            <a:lvl1pPr algn="l" defTabSz="914400" rtl="0" eaLnBrk="1" latinLnBrk="0" hangingPunct="1">
              <a:lnSpc>
                <a:spcPct val="90000"/>
              </a:lnSpc>
              <a:spcBef>
                <a:spcPct val="0"/>
              </a:spcBef>
              <a:buNone/>
              <a:defRPr sz="5400" kern="1200">
                <a:solidFill>
                  <a:schemeClr val="bg1"/>
                </a:solidFill>
                <a:latin typeface="Frutiger LT 87 ExtraBlackCn" panose="020B0906030504030204" pitchFamily="34" charset="0"/>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lnSpc>
                <a:spcPts val="6500"/>
              </a:lnSpc>
            </a:pPr>
            <a:r>
              <a:rPr lang="de-DE" sz="2400" b="1" kern="1200" dirty="0">
                <a:latin typeface="+mn-lt"/>
              </a:rPr>
              <a:t>FACTS &amp; FIGURES</a:t>
            </a:r>
          </a:p>
        </p:txBody>
      </p:sp>
      <p:sp>
        <p:nvSpPr>
          <p:cNvPr id="32" name="Titel 1"/>
          <p:cNvSpPr>
            <a:spLocks noGrp="1"/>
          </p:cNvSpPr>
          <p:nvPr>
            <p:ph type="title"/>
          </p:nvPr>
        </p:nvSpPr>
        <p:spPr>
          <a:xfrm>
            <a:off x="629841" y="457200"/>
            <a:ext cx="2949178" cy="1600200"/>
          </a:xfrm>
        </p:spPr>
        <p:txBody>
          <a:bodyPr anchor="b"/>
          <a:lstStyle>
            <a:lvl1pPr>
              <a:defRPr sz="3200"/>
            </a:lvl1pPr>
          </a:lstStyle>
          <a:p>
            <a:r>
              <a:rPr lang="en-GB" noProof="0" dirty="0" err="1"/>
              <a:t>Mastertitelformat</a:t>
            </a:r>
            <a:r>
              <a:rPr lang="en-GB" noProof="0" dirty="0"/>
              <a:t> </a:t>
            </a:r>
            <a:r>
              <a:rPr lang="en-GB" noProof="0" dirty="0" err="1"/>
              <a:t>bearbeiten</a:t>
            </a:r>
            <a:endParaRPr lang="en-GB" noProof="0" dirty="0"/>
          </a:p>
        </p:txBody>
      </p:sp>
    </p:spTree>
    <p:extLst>
      <p:ext uri="{BB962C8B-B14F-4D97-AF65-F5344CB8AC3E}">
        <p14:creationId xmlns:p14="http://schemas.microsoft.com/office/powerpoint/2010/main" val="1562507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_Inhaltsverzeichnis">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85576" y="918117"/>
            <a:ext cx="8431331" cy="1092958"/>
          </a:xfrm>
        </p:spPr>
        <p:txBody>
          <a:bodyPr anchor="b">
            <a:noAutofit/>
          </a:bodyPr>
          <a:lstStyle>
            <a:lvl1pPr>
              <a:lnSpc>
                <a:spcPts val="4000"/>
              </a:lnSpc>
              <a:defRPr sz="4400" b="1" cap="all" baseline="0">
                <a:latin typeface="+mn-lt"/>
              </a:defRPr>
            </a:lvl1pPr>
          </a:lstStyle>
          <a:p>
            <a:r>
              <a:rPr lang="en-GB" noProof="0" dirty="0"/>
              <a:t>CONTENT</a:t>
            </a:r>
            <a:br>
              <a:rPr lang="en-GB" noProof="0" dirty="0"/>
            </a:br>
            <a:endParaRPr lang="en-GB" noProof="0" dirty="0"/>
          </a:p>
        </p:txBody>
      </p:sp>
      <p:sp>
        <p:nvSpPr>
          <p:cNvPr id="4" name="Textplatzhalter 3"/>
          <p:cNvSpPr>
            <a:spLocks noGrp="1"/>
          </p:cNvSpPr>
          <p:nvPr>
            <p:ph type="body" sz="half" idx="2" hasCustomPrompt="1"/>
          </p:nvPr>
        </p:nvSpPr>
        <p:spPr>
          <a:xfrm>
            <a:off x="385576" y="2251953"/>
            <a:ext cx="4131000" cy="3811588"/>
          </a:xfrm>
        </p:spPr>
        <p:txBody>
          <a:bodyPr>
            <a:normAutofit/>
          </a:bodyPr>
          <a:lstStyle>
            <a:lvl1pPr marL="342900" indent="-342900">
              <a:lnSpc>
                <a:spcPts val="2400"/>
              </a:lnSpc>
              <a:buFont typeface="Wingdings" charset="2"/>
              <a:buChar char="§"/>
              <a:defRPr sz="2000" baseline="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noProof="0" dirty="0" err="1"/>
              <a:t>Mastertitel</a:t>
            </a:r>
            <a:r>
              <a:rPr lang="en-GB" noProof="0" dirty="0"/>
              <a:t> </a:t>
            </a:r>
            <a:r>
              <a:rPr lang="en-GB" noProof="0" dirty="0" err="1"/>
              <a:t>bearbeiten</a:t>
            </a:r>
            <a:endParaRPr lang="en-GB" noProof="0" dirty="0"/>
          </a:p>
          <a:p>
            <a:pPr lvl="0"/>
            <a:endParaRPr lang="en-GB" noProof="0" dirty="0"/>
          </a:p>
        </p:txBody>
      </p:sp>
      <p:cxnSp>
        <p:nvCxnSpPr>
          <p:cNvPr id="9" name="Gerade Verbindung 9"/>
          <p:cNvCxnSpPr/>
          <p:nvPr userDrawn="1"/>
        </p:nvCxnSpPr>
        <p:spPr>
          <a:xfrm>
            <a:off x="460093" y="625036"/>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platzhalter 14"/>
          <p:cNvSpPr>
            <a:spLocks noGrp="1"/>
          </p:cNvSpPr>
          <p:nvPr>
            <p:ph type="body" sz="quarter" idx="13" hasCustomPrompt="1"/>
          </p:nvPr>
        </p:nvSpPr>
        <p:spPr>
          <a:xfrm>
            <a:off x="4685907" y="2251954"/>
            <a:ext cx="4131000" cy="3811587"/>
          </a:xfrm>
        </p:spPr>
        <p:txBody>
          <a:bodyPr>
            <a:noAutofit/>
          </a:bodyPr>
          <a:lstStyle>
            <a:lvl1pPr marL="342900" indent="-342900">
              <a:lnSpc>
                <a:spcPts val="2400"/>
              </a:lnSpc>
              <a:buFont typeface="Wingdings" charset="2"/>
              <a:buChar char="§"/>
              <a:defRPr sz="2000" baseline="0">
                <a:latin typeface="+mj-lt"/>
              </a:defRPr>
            </a:lvl1pPr>
          </a:lstStyle>
          <a:p>
            <a:pPr lvl="0"/>
            <a:r>
              <a:rPr lang="en-GB" noProof="0" dirty="0" err="1"/>
              <a:t>Mastertitel</a:t>
            </a:r>
            <a:r>
              <a:rPr lang="en-GB" noProof="0" dirty="0"/>
              <a:t> </a:t>
            </a:r>
            <a:r>
              <a:rPr lang="en-GB" noProof="0" dirty="0" err="1"/>
              <a:t>bearbeiten</a:t>
            </a:r>
            <a:endParaRPr lang="en-GB" noProof="0" dirty="0"/>
          </a:p>
        </p:txBody>
      </p:sp>
      <p:pic>
        <p:nvPicPr>
          <p:cNvPr id="8" name="Bild 21">
            <a:extLst>
              <a:ext uri="{FF2B5EF4-FFF2-40B4-BE49-F238E27FC236}">
                <a16:creationId xmlns:a16="http://schemas.microsoft.com/office/drawing/2014/main" id="{C7E8E958-2041-6042-815F-3B59CB8CF02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014" y="6356947"/>
            <a:ext cx="259025" cy="297603"/>
          </a:xfrm>
          <a:prstGeom prst="rect">
            <a:avLst/>
          </a:prstGeom>
        </p:spPr>
      </p:pic>
      <p:sp>
        <p:nvSpPr>
          <p:cNvPr id="7" name="Textplatzhalter 3"/>
          <p:cNvSpPr>
            <a:spLocks noGrp="1"/>
          </p:cNvSpPr>
          <p:nvPr>
            <p:ph type="body" sz="half" idx="14" hasCustomPrompt="1"/>
          </p:nvPr>
        </p:nvSpPr>
        <p:spPr>
          <a:xfrm>
            <a:off x="385576" y="219977"/>
            <a:ext cx="4131000" cy="285289"/>
          </a:xfrm>
        </p:spPr>
        <p:txBody>
          <a:bodyPr>
            <a:noAutofit/>
          </a:bodyPr>
          <a:lstStyle>
            <a:lvl1pPr marL="0" indent="0">
              <a:lnSpc>
                <a:spcPts val="1800"/>
              </a:lnSpc>
              <a:buNone/>
              <a:defRPr sz="1200" b="1" cap="all" baseline="0">
                <a:solidFill>
                  <a:schemeClr val="bg1">
                    <a:lumMod val="65000"/>
                  </a:schemeClr>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noProof="0" dirty="0"/>
              <a:t>Category</a:t>
            </a:r>
          </a:p>
        </p:txBody>
      </p:sp>
    </p:spTree>
    <p:extLst>
      <p:ext uri="{BB962C8B-B14F-4D97-AF65-F5344CB8AC3E}">
        <p14:creationId xmlns:p14="http://schemas.microsoft.com/office/powerpoint/2010/main" val="1334544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Inhalt - 2 Spalten - 12pt ">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85576" y="918117"/>
            <a:ext cx="8431331" cy="1092958"/>
          </a:xfrm>
        </p:spPr>
        <p:txBody>
          <a:bodyPr anchor="b">
            <a:noAutofit/>
          </a:bodyPr>
          <a:lstStyle>
            <a:lvl1pPr>
              <a:lnSpc>
                <a:spcPts val="4000"/>
              </a:lnSpc>
              <a:defRPr sz="4400" b="1" cap="all" baseline="0">
                <a:latin typeface="+mn-lt"/>
              </a:defRPr>
            </a:lvl1pPr>
          </a:lstStyle>
          <a:p>
            <a:r>
              <a:rPr lang="en-GB" noProof="0" dirty="0" err="1"/>
              <a:t>Mastertitelformat</a:t>
            </a:r>
            <a:r>
              <a:rPr lang="en-GB" noProof="0" dirty="0"/>
              <a:t> </a:t>
            </a:r>
            <a:br>
              <a:rPr lang="en-GB" noProof="0" dirty="0"/>
            </a:br>
            <a:r>
              <a:rPr lang="en-GB" noProof="0" dirty="0" err="1"/>
              <a:t>bearbeiten</a:t>
            </a:r>
            <a:endParaRPr lang="en-GB" noProof="0" dirty="0"/>
          </a:p>
        </p:txBody>
      </p:sp>
      <p:sp>
        <p:nvSpPr>
          <p:cNvPr id="4" name="Textplatzhalter 3"/>
          <p:cNvSpPr>
            <a:spLocks noGrp="1"/>
          </p:cNvSpPr>
          <p:nvPr>
            <p:ph type="body" sz="half" idx="2"/>
          </p:nvPr>
        </p:nvSpPr>
        <p:spPr>
          <a:xfrm>
            <a:off x="385576" y="2604654"/>
            <a:ext cx="4131000" cy="3811588"/>
          </a:xfrm>
        </p:spPr>
        <p:txBody>
          <a:bodyPr>
            <a:normAutofit/>
          </a:bodyPr>
          <a:lstStyle>
            <a:lvl1pPr marL="0" indent="0">
              <a:lnSpc>
                <a:spcPts val="1600"/>
              </a:lnSpc>
              <a:buNone/>
              <a:defRPr sz="12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noProof="0" dirty="0" err="1"/>
              <a:t>Mastertextformat</a:t>
            </a:r>
            <a:r>
              <a:rPr lang="en-GB" noProof="0" dirty="0"/>
              <a:t> </a:t>
            </a:r>
            <a:r>
              <a:rPr lang="en-GB" noProof="0" dirty="0" err="1"/>
              <a:t>bearbeiten</a:t>
            </a:r>
            <a:endParaRPr lang="en-GB" noProof="0" dirty="0"/>
          </a:p>
        </p:txBody>
      </p:sp>
      <p:cxnSp>
        <p:nvCxnSpPr>
          <p:cNvPr id="9" name="Gerade Verbindung 9"/>
          <p:cNvCxnSpPr/>
          <p:nvPr userDrawn="1"/>
        </p:nvCxnSpPr>
        <p:spPr>
          <a:xfrm>
            <a:off x="460093" y="625036"/>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platzhalter 14"/>
          <p:cNvSpPr>
            <a:spLocks noGrp="1"/>
          </p:cNvSpPr>
          <p:nvPr>
            <p:ph type="body" sz="quarter" idx="13" hasCustomPrompt="1"/>
          </p:nvPr>
        </p:nvSpPr>
        <p:spPr>
          <a:xfrm>
            <a:off x="4685907" y="2605365"/>
            <a:ext cx="4131000" cy="3811587"/>
          </a:xfrm>
        </p:spPr>
        <p:txBody>
          <a:bodyPr>
            <a:noAutofit/>
          </a:bodyPr>
          <a:lstStyle>
            <a:lvl1pPr marL="0" indent="0">
              <a:lnSpc>
                <a:spcPts val="1600"/>
              </a:lnSpc>
              <a:buFontTx/>
              <a:buNone/>
              <a:defRPr sz="1200">
                <a:latin typeface="+mj-lt"/>
              </a:defRPr>
            </a:lvl1pPr>
          </a:lstStyle>
          <a:p>
            <a:pPr lvl="0"/>
            <a:r>
              <a:rPr lang="en-GB" noProof="0" dirty="0" err="1"/>
              <a:t>Mastertextformat</a:t>
            </a:r>
            <a:r>
              <a:rPr lang="en-GB" noProof="0" dirty="0"/>
              <a:t> </a:t>
            </a:r>
            <a:r>
              <a:rPr lang="en-GB" noProof="0" dirty="0" err="1"/>
              <a:t>bearbeiten</a:t>
            </a:r>
            <a:endParaRPr lang="en-GB" noProof="0" dirty="0"/>
          </a:p>
        </p:txBody>
      </p:sp>
      <p:sp>
        <p:nvSpPr>
          <p:cNvPr id="7" name="Textplatzhalter 3"/>
          <p:cNvSpPr>
            <a:spLocks noGrp="1"/>
          </p:cNvSpPr>
          <p:nvPr>
            <p:ph type="body" sz="half" idx="14" hasCustomPrompt="1"/>
          </p:nvPr>
        </p:nvSpPr>
        <p:spPr>
          <a:xfrm>
            <a:off x="385576" y="219977"/>
            <a:ext cx="4131000" cy="285289"/>
          </a:xfrm>
        </p:spPr>
        <p:txBody>
          <a:bodyPr>
            <a:noAutofit/>
          </a:bodyPr>
          <a:lstStyle>
            <a:lvl1pPr marL="0" indent="0">
              <a:lnSpc>
                <a:spcPts val="1800"/>
              </a:lnSpc>
              <a:buNone/>
              <a:defRPr sz="1200" b="1" cap="all" baseline="0">
                <a:solidFill>
                  <a:schemeClr val="bg1">
                    <a:lumMod val="65000"/>
                  </a:schemeClr>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noProof="0" dirty="0"/>
              <a:t>Category</a:t>
            </a:r>
          </a:p>
        </p:txBody>
      </p:sp>
      <p:pic>
        <p:nvPicPr>
          <p:cNvPr id="8" name="Bild 21">
            <a:extLst>
              <a:ext uri="{FF2B5EF4-FFF2-40B4-BE49-F238E27FC236}">
                <a16:creationId xmlns:a16="http://schemas.microsoft.com/office/drawing/2014/main" id="{8297D95B-A571-1242-9422-2B953FAF6CD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014" y="6356947"/>
            <a:ext cx="259025" cy="297603"/>
          </a:xfrm>
          <a:prstGeom prst="rect">
            <a:avLst/>
          </a:prstGeom>
        </p:spPr>
      </p:pic>
    </p:spTree>
    <p:extLst>
      <p:ext uri="{BB962C8B-B14F-4D97-AF65-F5344CB8AC3E}">
        <p14:creationId xmlns:p14="http://schemas.microsoft.com/office/powerpoint/2010/main" val="2954933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Inhalt - 2 Spalten - 14pt ">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85576" y="918117"/>
            <a:ext cx="8431331" cy="1092958"/>
          </a:xfrm>
        </p:spPr>
        <p:txBody>
          <a:bodyPr anchor="b">
            <a:noAutofit/>
          </a:bodyPr>
          <a:lstStyle>
            <a:lvl1pPr>
              <a:lnSpc>
                <a:spcPts val="4000"/>
              </a:lnSpc>
              <a:defRPr sz="4400" b="1" cap="all" baseline="0">
                <a:latin typeface="+mn-lt"/>
              </a:defRPr>
            </a:lvl1pPr>
          </a:lstStyle>
          <a:p>
            <a:r>
              <a:rPr lang="en-GB" noProof="0" dirty="0" err="1"/>
              <a:t>Mastertitelformat</a:t>
            </a:r>
            <a:r>
              <a:rPr lang="en-GB" noProof="0" dirty="0"/>
              <a:t> </a:t>
            </a:r>
            <a:br>
              <a:rPr lang="en-GB" noProof="0" dirty="0"/>
            </a:br>
            <a:r>
              <a:rPr lang="en-GB" noProof="0" dirty="0" err="1"/>
              <a:t>bearbeiten</a:t>
            </a:r>
            <a:endParaRPr lang="en-GB" noProof="0" dirty="0"/>
          </a:p>
        </p:txBody>
      </p:sp>
      <p:sp>
        <p:nvSpPr>
          <p:cNvPr id="4" name="Textplatzhalter 3"/>
          <p:cNvSpPr>
            <a:spLocks noGrp="1"/>
          </p:cNvSpPr>
          <p:nvPr>
            <p:ph type="body" sz="half" idx="2"/>
          </p:nvPr>
        </p:nvSpPr>
        <p:spPr>
          <a:xfrm>
            <a:off x="385576" y="2604652"/>
            <a:ext cx="4131000" cy="3811588"/>
          </a:xfrm>
        </p:spPr>
        <p:txBody>
          <a:bodyPr>
            <a:normAutofit/>
          </a:bodyPr>
          <a:lstStyle>
            <a:lvl1pPr marL="0" indent="0">
              <a:lnSpc>
                <a:spcPts val="1800"/>
              </a:lnSpc>
              <a:buNone/>
              <a:defRPr sz="14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noProof="0" dirty="0" err="1"/>
              <a:t>Mastertextformat</a:t>
            </a:r>
            <a:r>
              <a:rPr lang="en-GB" noProof="0" dirty="0"/>
              <a:t> </a:t>
            </a:r>
            <a:r>
              <a:rPr lang="en-GB" noProof="0" dirty="0" err="1"/>
              <a:t>bearbeiten</a:t>
            </a:r>
            <a:endParaRPr lang="en-GB" noProof="0" dirty="0"/>
          </a:p>
        </p:txBody>
      </p:sp>
      <p:cxnSp>
        <p:nvCxnSpPr>
          <p:cNvPr id="9" name="Gerade Verbindung 9"/>
          <p:cNvCxnSpPr/>
          <p:nvPr userDrawn="1"/>
        </p:nvCxnSpPr>
        <p:spPr>
          <a:xfrm>
            <a:off x="460093" y="625036"/>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platzhalter 14"/>
          <p:cNvSpPr>
            <a:spLocks noGrp="1"/>
          </p:cNvSpPr>
          <p:nvPr>
            <p:ph type="body" sz="quarter" idx="13" hasCustomPrompt="1"/>
          </p:nvPr>
        </p:nvSpPr>
        <p:spPr>
          <a:xfrm>
            <a:off x="4685907" y="2604652"/>
            <a:ext cx="4131000" cy="3811587"/>
          </a:xfrm>
        </p:spPr>
        <p:txBody>
          <a:bodyPr>
            <a:noAutofit/>
          </a:bodyPr>
          <a:lstStyle>
            <a:lvl1pPr marL="0" indent="0">
              <a:lnSpc>
                <a:spcPts val="1800"/>
              </a:lnSpc>
              <a:buFontTx/>
              <a:buNone/>
              <a:defRPr sz="1400">
                <a:latin typeface="+mj-lt"/>
              </a:defRPr>
            </a:lvl1pPr>
          </a:lstStyle>
          <a:p>
            <a:pPr lvl="0"/>
            <a:r>
              <a:rPr lang="en-GB" noProof="0" dirty="0" err="1"/>
              <a:t>Mastertextformat</a:t>
            </a:r>
            <a:r>
              <a:rPr lang="en-GB" noProof="0" dirty="0"/>
              <a:t> </a:t>
            </a:r>
            <a:r>
              <a:rPr lang="en-GB" noProof="0" dirty="0" err="1"/>
              <a:t>bearbeiten</a:t>
            </a:r>
            <a:endParaRPr lang="en-GB" noProof="0" dirty="0"/>
          </a:p>
        </p:txBody>
      </p:sp>
      <p:sp>
        <p:nvSpPr>
          <p:cNvPr id="8" name="Textplatzhalter 3"/>
          <p:cNvSpPr>
            <a:spLocks noGrp="1"/>
          </p:cNvSpPr>
          <p:nvPr>
            <p:ph type="body" sz="half" idx="14" hasCustomPrompt="1"/>
          </p:nvPr>
        </p:nvSpPr>
        <p:spPr>
          <a:xfrm>
            <a:off x="385576" y="219977"/>
            <a:ext cx="4131000" cy="285289"/>
          </a:xfrm>
        </p:spPr>
        <p:txBody>
          <a:bodyPr>
            <a:noAutofit/>
          </a:bodyPr>
          <a:lstStyle>
            <a:lvl1pPr marL="0" indent="0">
              <a:lnSpc>
                <a:spcPts val="1800"/>
              </a:lnSpc>
              <a:buNone/>
              <a:defRPr sz="1200" b="1" cap="all" baseline="0">
                <a:solidFill>
                  <a:schemeClr val="bg1">
                    <a:lumMod val="65000"/>
                  </a:schemeClr>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noProof="0" dirty="0"/>
              <a:t>Category</a:t>
            </a:r>
          </a:p>
        </p:txBody>
      </p:sp>
      <p:pic>
        <p:nvPicPr>
          <p:cNvPr id="10" name="Bild 21">
            <a:extLst>
              <a:ext uri="{FF2B5EF4-FFF2-40B4-BE49-F238E27FC236}">
                <a16:creationId xmlns:a16="http://schemas.microsoft.com/office/drawing/2014/main" id="{CECF99A3-8DAB-2749-ACB7-D28A787FF10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014" y="6356947"/>
            <a:ext cx="259025" cy="297603"/>
          </a:xfrm>
          <a:prstGeom prst="rect">
            <a:avLst/>
          </a:prstGeom>
        </p:spPr>
      </p:pic>
    </p:spTree>
    <p:extLst>
      <p:ext uri="{BB962C8B-B14F-4D97-AF65-F5344CB8AC3E}">
        <p14:creationId xmlns:p14="http://schemas.microsoft.com/office/powerpoint/2010/main" val="3983619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Inhalt - 3 Spalten - 12pt ">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85576" y="903829"/>
            <a:ext cx="8431331" cy="1092958"/>
          </a:xfrm>
        </p:spPr>
        <p:txBody>
          <a:bodyPr anchor="b">
            <a:noAutofit/>
          </a:bodyPr>
          <a:lstStyle>
            <a:lvl1pPr>
              <a:lnSpc>
                <a:spcPts val="4000"/>
              </a:lnSpc>
              <a:defRPr sz="4400" b="1" cap="all" baseline="0">
                <a:latin typeface="+mn-lt"/>
              </a:defRPr>
            </a:lvl1pPr>
          </a:lstStyle>
          <a:p>
            <a:r>
              <a:rPr lang="en-GB" noProof="0" dirty="0" err="1"/>
              <a:t>Mastertitelformat</a:t>
            </a:r>
            <a:r>
              <a:rPr lang="en-GB" noProof="0" dirty="0"/>
              <a:t> </a:t>
            </a:r>
            <a:br>
              <a:rPr lang="en-GB" noProof="0" dirty="0"/>
            </a:br>
            <a:r>
              <a:rPr lang="en-GB" noProof="0" dirty="0" err="1"/>
              <a:t>bearbeiten</a:t>
            </a:r>
            <a:endParaRPr lang="en-GB" noProof="0" dirty="0"/>
          </a:p>
        </p:txBody>
      </p:sp>
      <p:sp>
        <p:nvSpPr>
          <p:cNvPr id="4" name="Textplatzhalter 3"/>
          <p:cNvSpPr>
            <a:spLocks noGrp="1"/>
          </p:cNvSpPr>
          <p:nvPr>
            <p:ph type="body" sz="half" idx="2"/>
          </p:nvPr>
        </p:nvSpPr>
        <p:spPr>
          <a:xfrm>
            <a:off x="385576" y="2591587"/>
            <a:ext cx="2682284" cy="3811588"/>
          </a:xfrm>
        </p:spPr>
        <p:txBody>
          <a:bodyPr>
            <a:normAutofit/>
          </a:bodyPr>
          <a:lstStyle>
            <a:lvl1pPr marL="0" indent="0">
              <a:lnSpc>
                <a:spcPts val="1600"/>
              </a:lnSpc>
              <a:buNone/>
              <a:defRPr sz="12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noProof="0" dirty="0" err="1"/>
              <a:t>Mastertextformat</a:t>
            </a:r>
            <a:r>
              <a:rPr lang="en-GB" noProof="0" dirty="0"/>
              <a:t> </a:t>
            </a:r>
            <a:r>
              <a:rPr lang="en-GB" noProof="0" dirty="0" err="1"/>
              <a:t>bearbeiten</a:t>
            </a:r>
            <a:endParaRPr lang="en-GB" noProof="0" dirty="0"/>
          </a:p>
        </p:txBody>
      </p:sp>
      <p:cxnSp>
        <p:nvCxnSpPr>
          <p:cNvPr id="9" name="Gerade Verbindung 9"/>
          <p:cNvCxnSpPr/>
          <p:nvPr userDrawn="1"/>
        </p:nvCxnSpPr>
        <p:spPr>
          <a:xfrm>
            <a:off x="460093" y="625036"/>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platzhalter 14"/>
          <p:cNvSpPr>
            <a:spLocks noGrp="1"/>
          </p:cNvSpPr>
          <p:nvPr>
            <p:ph type="body" sz="quarter" idx="13" hasCustomPrompt="1"/>
          </p:nvPr>
        </p:nvSpPr>
        <p:spPr>
          <a:xfrm>
            <a:off x="3260102" y="2591589"/>
            <a:ext cx="2682285" cy="3811587"/>
          </a:xfrm>
        </p:spPr>
        <p:txBody>
          <a:bodyPr>
            <a:noAutofit/>
          </a:bodyPr>
          <a:lstStyle>
            <a:lvl1pPr marL="0" indent="0">
              <a:lnSpc>
                <a:spcPts val="1600"/>
              </a:lnSpc>
              <a:buFontTx/>
              <a:buNone/>
              <a:defRPr sz="1200">
                <a:latin typeface="+mj-lt"/>
              </a:defRPr>
            </a:lvl1pPr>
          </a:lstStyle>
          <a:p>
            <a:pPr lvl="0"/>
            <a:r>
              <a:rPr lang="en-GB" noProof="0" dirty="0" err="1"/>
              <a:t>Mastertextformat</a:t>
            </a:r>
            <a:r>
              <a:rPr lang="en-GB" noProof="0" dirty="0"/>
              <a:t> </a:t>
            </a:r>
            <a:r>
              <a:rPr lang="en-GB" noProof="0" dirty="0" err="1"/>
              <a:t>bearbeiten</a:t>
            </a:r>
            <a:endParaRPr lang="en-GB" noProof="0" dirty="0"/>
          </a:p>
        </p:txBody>
      </p:sp>
      <p:sp>
        <p:nvSpPr>
          <p:cNvPr id="5" name="Textplatzhalter 4"/>
          <p:cNvSpPr>
            <a:spLocks noGrp="1"/>
          </p:cNvSpPr>
          <p:nvPr>
            <p:ph type="body" sz="quarter" idx="14" hasCustomPrompt="1"/>
          </p:nvPr>
        </p:nvSpPr>
        <p:spPr>
          <a:xfrm>
            <a:off x="6135619" y="2588413"/>
            <a:ext cx="2681288" cy="3814762"/>
          </a:xfrm>
        </p:spPr>
        <p:txBody>
          <a:bodyPr>
            <a:normAutofit/>
          </a:bodyPr>
          <a:lstStyle>
            <a:lvl1pPr marL="0" indent="0">
              <a:lnSpc>
                <a:spcPts val="1600"/>
              </a:lnSpc>
              <a:buNone/>
              <a:defRPr sz="1200">
                <a:latin typeface="+mj-lt"/>
              </a:defRPr>
            </a:lvl1pPr>
            <a:lvl2pPr marL="685800" indent="-228600">
              <a:lnSpc>
                <a:spcPts val="1600"/>
              </a:lnSpc>
              <a:buFont typeface="Wingdings" panose="05000000000000000000" pitchFamily="2" charset="2"/>
              <a:buChar char="§"/>
              <a:defRPr sz="1200">
                <a:latin typeface="+mj-lt"/>
              </a:defRPr>
            </a:lvl2pPr>
            <a:lvl3pPr marL="1143000" indent="-228600">
              <a:lnSpc>
                <a:spcPts val="1600"/>
              </a:lnSpc>
              <a:buFont typeface="Wingdings" panose="05000000000000000000" pitchFamily="2" charset="2"/>
              <a:buChar char="§"/>
              <a:defRPr sz="1200">
                <a:latin typeface="+mj-lt"/>
              </a:defRPr>
            </a:lvl3pPr>
            <a:lvl4pPr marL="1600200" indent="-228600">
              <a:lnSpc>
                <a:spcPts val="1600"/>
              </a:lnSpc>
              <a:buFont typeface="Wingdings" panose="05000000000000000000" pitchFamily="2" charset="2"/>
              <a:buChar char="§"/>
              <a:defRPr sz="1200">
                <a:latin typeface="+mj-lt"/>
              </a:defRPr>
            </a:lvl4pPr>
            <a:lvl5pPr marL="2057400" indent="-228600">
              <a:lnSpc>
                <a:spcPts val="1600"/>
              </a:lnSpc>
              <a:buFont typeface="Wingdings" panose="05000000000000000000" pitchFamily="2" charset="2"/>
              <a:buChar char="§"/>
              <a:defRPr sz="1200">
                <a:latin typeface="+mj-lt"/>
              </a:defRPr>
            </a:lvl5pPr>
          </a:lstStyle>
          <a:p>
            <a:pPr lvl="0"/>
            <a:r>
              <a:rPr lang="en-GB" noProof="0" dirty="0" err="1"/>
              <a:t>Mastertextformt</a:t>
            </a:r>
            <a:r>
              <a:rPr lang="en-GB" noProof="0" dirty="0"/>
              <a:t> </a:t>
            </a:r>
            <a:r>
              <a:rPr lang="en-GB" noProof="0" dirty="0" err="1"/>
              <a:t>bearbeiten</a:t>
            </a:r>
            <a:endParaRPr lang="en-GB" noProof="0" dirty="0"/>
          </a:p>
        </p:txBody>
      </p:sp>
      <p:sp>
        <p:nvSpPr>
          <p:cNvPr id="8" name="Textplatzhalter 3"/>
          <p:cNvSpPr>
            <a:spLocks noGrp="1"/>
          </p:cNvSpPr>
          <p:nvPr>
            <p:ph type="body" sz="half" idx="15" hasCustomPrompt="1"/>
          </p:nvPr>
        </p:nvSpPr>
        <p:spPr>
          <a:xfrm>
            <a:off x="385576" y="219977"/>
            <a:ext cx="4131000" cy="285289"/>
          </a:xfrm>
        </p:spPr>
        <p:txBody>
          <a:bodyPr>
            <a:noAutofit/>
          </a:bodyPr>
          <a:lstStyle>
            <a:lvl1pPr marL="0" indent="0">
              <a:lnSpc>
                <a:spcPts val="1800"/>
              </a:lnSpc>
              <a:buNone/>
              <a:defRPr sz="1200" b="1" cap="all" baseline="0">
                <a:solidFill>
                  <a:schemeClr val="bg1">
                    <a:lumMod val="65000"/>
                  </a:schemeClr>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noProof="0" dirty="0"/>
              <a:t>Category</a:t>
            </a:r>
          </a:p>
        </p:txBody>
      </p:sp>
      <p:pic>
        <p:nvPicPr>
          <p:cNvPr id="11" name="Bild 21">
            <a:extLst>
              <a:ext uri="{FF2B5EF4-FFF2-40B4-BE49-F238E27FC236}">
                <a16:creationId xmlns:a16="http://schemas.microsoft.com/office/drawing/2014/main" id="{906E2444-E9B4-FE44-9DFE-3E2B7291A5A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014" y="6356947"/>
            <a:ext cx="259025" cy="297603"/>
          </a:xfrm>
          <a:prstGeom prst="rect">
            <a:avLst/>
          </a:prstGeom>
        </p:spPr>
      </p:pic>
    </p:spTree>
    <p:extLst>
      <p:ext uri="{BB962C8B-B14F-4D97-AF65-F5344CB8AC3E}">
        <p14:creationId xmlns:p14="http://schemas.microsoft.com/office/powerpoint/2010/main" val="2738104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Inhalt - 3 Spalten - 14pt ">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85576" y="903829"/>
            <a:ext cx="8431331" cy="1092958"/>
          </a:xfrm>
        </p:spPr>
        <p:txBody>
          <a:bodyPr anchor="b">
            <a:noAutofit/>
          </a:bodyPr>
          <a:lstStyle>
            <a:lvl1pPr>
              <a:lnSpc>
                <a:spcPts val="4000"/>
              </a:lnSpc>
              <a:defRPr sz="4400" b="1" cap="all" baseline="0">
                <a:latin typeface="+mn-lt"/>
              </a:defRPr>
            </a:lvl1pPr>
          </a:lstStyle>
          <a:p>
            <a:r>
              <a:rPr lang="en-GB" noProof="0" dirty="0" err="1"/>
              <a:t>Mastertitelformat</a:t>
            </a:r>
            <a:r>
              <a:rPr lang="en-GB" noProof="0" dirty="0"/>
              <a:t> </a:t>
            </a:r>
            <a:br>
              <a:rPr lang="en-GB" noProof="0" dirty="0"/>
            </a:br>
            <a:r>
              <a:rPr lang="en-GB" noProof="0" dirty="0" err="1"/>
              <a:t>bearbeiten</a:t>
            </a:r>
            <a:endParaRPr lang="en-GB" noProof="0" dirty="0"/>
          </a:p>
        </p:txBody>
      </p:sp>
      <p:sp>
        <p:nvSpPr>
          <p:cNvPr id="4" name="Textplatzhalter 3"/>
          <p:cNvSpPr>
            <a:spLocks noGrp="1"/>
          </p:cNvSpPr>
          <p:nvPr>
            <p:ph type="body" sz="half" idx="2"/>
          </p:nvPr>
        </p:nvSpPr>
        <p:spPr>
          <a:xfrm>
            <a:off x="395374" y="2591589"/>
            <a:ext cx="2682284" cy="3811588"/>
          </a:xfrm>
        </p:spPr>
        <p:txBody>
          <a:bodyPr>
            <a:normAutofit/>
          </a:bodyPr>
          <a:lstStyle>
            <a:lvl1pPr marL="0" indent="0">
              <a:lnSpc>
                <a:spcPts val="1800"/>
              </a:lnSpc>
              <a:buNone/>
              <a:defRPr sz="14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noProof="0" dirty="0" err="1"/>
              <a:t>Mastertextformat</a:t>
            </a:r>
            <a:r>
              <a:rPr lang="en-GB" noProof="0" dirty="0"/>
              <a:t> </a:t>
            </a:r>
            <a:r>
              <a:rPr lang="en-GB" noProof="0" dirty="0" err="1"/>
              <a:t>bearbeiten</a:t>
            </a:r>
            <a:endParaRPr lang="en-GB" noProof="0" dirty="0"/>
          </a:p>
        </p:txBody>
      </p:sp>
      <p:cxnSp>
        <p:nvCxnSpPr>
          <p:cNvPr id="9" name="Gerade Verbindung 9"/>
          <p:cNvCxnSpPr/>
          <p:nvPr userDrawn="1"/>
        </p:nvCxnSpPr>
        <p:spPr>
          <a:xfrm>
            <a:off x="460093" y="625036"/>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platzhalter 14"/>
          <p:cNvSpPr>
            <a:spLocks noGrp="1"/>
          </p:cNvSpPr>
          <p:nvPr>
            <p:ph type="body" sz="quarter" idx="13" hasCustomPrompt="1"/>
          </p:nvPr>
        </p:nvSpPr>
        <p:spPr>
          <a:xfrm>
            <a:off x="3269900" y="2591591"/>
            <a:ext cx="2682285" cy="3811587"/>
          </a:xfrm>
        </p:spPr>
        <p:txBody>
          <a:bodyPr>
            <a:noAutofit/>
          </a:bodyPr>
          <a:lstStyle>
            <a:lvl1pPr marL="0" indent="0">
              <a:lnSpc>
                <a:spcPts val="1600"/>
              </a:lnSpc>
              <a:buFontTx/>
              <a:buNone/>
              <a:defRPr sz="1400">
                <a:latin typeface="+mj-lt"/>
              </a:defRPr>
            </a:lvl1pPr>
          </a:lstStyle>
          <a:p>
            <a:pPr lvl="0"/>
            <a:r>
              <a:rPr lang="en-GB" noProof="0" dirty="0" err="1"/>
              <a:t>Mastertextformat</a:t>
            </a:r>
            <a:r>
              <a:rPr lang="en-GB" noProof="0" dirty="0"/>
              <a:t> </a:t>
            </a:r>
            <a:r>
              <a:rPr lang="en-GB" noProof="0" dirty="0" err="1"/>
              <a:t>bearbeiten</a:t>
            </a:r>
            <a:endParaRPr lang="en-GB" noProof="0" dirty="0"/>
          </a:p>
        </p:txBody>
      </p:sp>
      <p:sp>
        <p:nvSpPr>
          <p:cNvPr id="5" name="Textplatzhalter 4"/>
          <p:cNvSpPr>
            <a:spLocks noGrp="1"/>
          </p:cNvSpPr>
          <p:nvPr>
            <p:ph type="body" sz="quarter" idx="14" hasCustomPrompt="1"/>
          </p:nvPr>
        </p:nvSpPr>
        <p:spPr>
          <a:xfrm>
            <a:off x="6145417" y="2588415"/>
            <a:ext cx="2681288" cy="3814762"/>
          </a:xfrm>
        </p:spPr>
        <p:txBody>
          <a:bodyPr>
            <a:normAutofit/>
          </a:bodyPr>
          <a:lstStyle>
            <a:lvl1pPr marL="0" indent="0">
              <a:lnSpc>
                <a:spcPts val="1800"/>
              </a:lnSpc>
              <a:buNone/>
              <a:defRPr sz="1400">
                <a:latin typeface="+mj-lt"/>
              </a:defRPr>
            </a:lvl1pPr>
            <a:lvl2pPr marL="685800" indent="-228600">
              <a:lnSpc>
                <a:spcPts val="1600"/>
              </a:lnSpc>
              <a:buFont typeface="Wingdings" panose="05000000000000000000" pitchFamily="2" charset="2"/>
              <a:buChar char="§"/>
              <a:defRPr sz="1200">
                <a:latin typeface="+mj-lt"/>
              </a:defRPr>
            </a:lvl2pPr>
            <a:lvl3pPr marL="1143000" indent="-228600">
              <a:lnSpc>
                <a:spcPts val="1600"/>
              </a:lnSpc>
              <a:buFont typeface="Wingdings" panose="05000000000000000000" pitchFamily="2" charset="2"/>
              <a:buChar char="§"/>
              <a:defRPr sz="1200">
                <a:latin typeface="+mj-lt"/>
              </a:defRPr>
            </a:lvl3pPr>
            <a:lvl4pPr marL="1600200" indent="-228600">
              <a:lnSpc>
                <a:spcPts val="1600"/>
              </a:lnSpc>
              <a:buFont typeface="Wingdings" panose="05000000000000000000" pitchFamily="2" charset="2"/>
              <a:buChar char="§"/>
              <a:defRPr sz="1200">
                <a:latin typeface="+mj-lt"/>
              </a:defRPr>
            </a:lvl4pPr>
            <a:lvl5pPr marL="2057400" indent="-228600">
              <a:lnSpc>
                <a:spcPts val="1600"/>
              </a:lnSpc>
              <a:buFont typeface="Wingdings" panose="05000000000000000000" pitchFamily="2" charset="2"/>
              <a:buChar char="§"/>
              <a:defRPr sz="1200">
                <a:latin typeface="+mj-lt"/>
              </a:defRPr>
            </a:lvl5pPr>
          </a:lstStyle>
          <a:p>
            <a:pPr lvl="0"/>
            <a:r>
              <a:rPr lang="en-GB" noProof="0" dirty="0" err="1"/>
              <a:t>Mastertextformt</a:t>
            </a:r>
            <a:r>
              <a:rPr lang="en-GB" noProof="0" dirty="0"/>
              <a:t> </a:t>
            </a:r>
            <a:r>
              <a:rPr lang="en-GB" noProof="0" dirty="0" err="1"/>
              <a:t>bearbeiten</a:t>
            </a:r>
            <a:endParaRPr lang="en-GB" noProof="0" dirty="0"/>
          </a:p>
        </p:txBody>
      </p:sp>
      <p:sp>
        <p:nvSpPr>
          <p:cNvPr id="8" name="Textplatzhalter 3"/>
          <p:cNvSpPr>
            <a:spLocks noGrp="1"/>
          </p:cNvSpPr>
          <p:nvPr>
            <p:ph type="body" sz="half" idx="15" hasCustomPrompt="1"/>
          </p:nvPr>
        </p:nvSpPr>
        <p:spPr>
          <a:xfrm>
            <a:off x="385576" y="219977"/>
            <a:ext cx="4131000" cy="285289"/>
          </a:xfrm>
        </p:spPr>
        <p:txBody>
          <a:bodyPr>
            <a:noAutofit/>
          </a:bodyPr>
          <a:lstStyle>
            <a:lvl1pPr marL="0" indent="0">
              <a:lnSpc>
                <a:spcPts val="1800"/>
              </a:lnSpc>
              <a:buNone/>
              <a:defRPr sz="1200" b="1" cap="all" baseline="0">
                <a:solidFill>
                  <a:schemeClr val="bg1">
                    <a:lumMod val="65000"/>
                  </a:schemeClr>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noProof="0" dirty="0"/>
              <a:t>Category</a:t>
            </a:r>
          </a:p>
        </p:txBody>
      </p:sp>
      <p:pic>
        <p:nvPicPr>
          <p:cNvPr id="10" name="Bild 21">
            <a:extLst>
              <a:ext uri="{FF2B5EF4-FFF2-40B4-BE49-F238E27FC236}">
                <a16:creationId xmlns:a16="http://schemas.microsoft.com/office/drawing/2014/main" id="{FDCA23B9-1FA6-9A4E-A908-5A531DB341F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014" y="6356947"/>
            <a:ext cx="259025" cy="297603"/>
          </a:xfrm>
          <a:prstGeom prst="rect">
            <a:avLst/>
          </a:prstGeom>
        </p:spPr>
      </p:pic>
    </p:spTree>
    <p:extLst>
      <p:ext uri="{BB962C8B-B14F-4D97-AF65-F5344CB8AC3E}">
        <p14:creationId xmlns:p14="http://schemas.microsoft.com/office/powerpoint/2010/main" val="1990424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Inhalt - 1xBild - 12pt">
    <p:spTree>
      <p:nvGrpSpPr>
        <p:cNvPr id="1" name=""/>
        <p:cNvGrpSpPr/>
        <p:nvPr/>
      </p:nvGrpSpPr>
      <p:grpSpPr>
        <a:xfrm>
          <a:off x="0" y="0"/>
          <a:ext cx="0" cy="0"/>
          <a:chOff x="0" y="0"/>
          <a:chExt cx="0" cy="0"/>
        </a:xfrm>
      </p:grpSpPr>
      <p:sp>
        <p:nvSpPr>
          <p:cNvPr id="7" name="Bildplatzhalter 4"/>
          <p:cNvSpPr>
            <a:spLocks noGrp="1"/>
          </p:cNvSpPr>
          <p:nvPr>
            <p:ph type="pic" sz="quarter" idx="10" hasCustomPrompt="1"/>
          </p:nvPr>
        </p:nvSpPr>
        <p:spPr>
          <a:xfrm>
            <a:off x="4514850" y="0"/>
            <a:ext cx="4629150" cy="6858000"/>
          </a:xfrm>
          <a:solidFill>
            <a:schemeClr val="bg1">
              <a:lumMod val="95000"/>
            </a:schemeClr>
          </a:solidFill>
        </p:spPr>
        <p:txBody>
          <a:bodyPr anchor="ctr"/>
          <a:lstStyle>
            <a:lvl1pPr marL="0" indent="0" algn="ctr">
              <a:buFontTx/>
              <a:buNone/>
              <a:defRPr baseline="0"/>
            </a:lvl1pPr>
          </a:lstStyle>
          <a:p>
            <a:r>
              <a:rPr lang="de-DE" dirty="0"/>
              <a:t>Bitte Foto einsetzen</a:t>
            </a:r>
          </a:p>
        </p:txBody>
      </p:sp>
      <p:sp>
        <p:nvSpPr>
          <p:cNvPr id="2" name="Titel 1"/>
          <p:cNvSpPr>
            <a:spLocks noGrp="1"/>
          </p:cNvSpPr>
          <p:nvPr>
            <p:ph type="title" hasCustomPrompt="1"/>
          </p:nvPr>
        </p:nvSpPr>
        <p:spPr>
          <a:xfrm>
            <a:off x="385576" y="918117"/>
            <a:ext cx="3769351" cy="1092958"/>
          </a:xfrm>
        </p:spPr>
        <p:txBody>
          <a:bodyPr anchor="b">
            <a:noAutofit/>
          </a:bodyPr>
          <a:lstStyle>
            <a:lvl1pPr>
              <a:lnSpc>
                <a:spcPts val="4000"/>
              </a:lnSpc>
              <a:defRPr sz="4400" b="1" cap="all" baseline="0">
                <a:latin typeface="+mn-lt"/>
              </a:defRPr>
            </a:lvl1pPr>
          </a:lstStyle>
          <a:p>
            <a:r>
              <a:rPr lang="en-GB" noProof="0" dirty="0" err="1"/>
              <a:t>titelformat</a:t>
            </a:r>
            <a:r>
              <a:rPr lang="en-GB" noProof="0" dirty="0"/>
              <a:t> </a:t>
            </a:r>
            <a:br>
              <a:rPr lang="en-GB" noProof="0" dirty="0"/>
            </a:br>
            <a:r>
              <a:rPr lang="en-GB" noProof="0" dirty="0" err="1"/>
              <a:t>bearbeiten</a:t>
            </a:r>
            <a:endParaRPr lang="en-GB" noProof="0" dirty="0"/>
          </a:p>
        </p:txBody>
      </p:sp>
      <p:sp>
        <p:nvSpPr>
          <p:cNvPr id="4" name="Textplatzhalter 3"/>
          <p:cNvSpPr>
            <a:spLocks noGrp="1"/>
          </p:cNvSpPr>
          <p:nvPr>
            <p:ph type="body" sz="half" idx="2"/>
          </p:nvPr>
        </p:nvSpPr>
        <p:spPr>
          <a:xfrm>
            <a:off x="385576" y="2604653"/>
            <a:ext cx="3769350" cy="3811588"/>
          </a:xfrm>
        </p:spPr>
        <p:txBody>
          <a:bodyPr>
            <a:normAutofit/>
          </a:bodyPr>
          <a:lstStyle>
            <a:lvl1pPr marL="0" indent="0">
              <a:lnSpc>
                <a:spcPts val="1600"/>
              </a:lnSpc>
              <a:buNone/>
              <a:defRPr sz="12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noProof="0" dirty="0" err="1"/>
              <a:t>Mastertextformat</a:t>
            </a:r>
            <a:r>
              <a:rPr lang="en-GB" noProof="0" dirty="0"/>
              <a:t> </a:t>
            </a:r>
            <a:r>
              <a:rPr lang="en-GB" noProof="0" dirty="0" err="1"/>
              <a:t>bearbeiten</a:t>
            </a:r>
            <a:endParaRPr lang="en-GB" noProof="0" dirty="0"/>
          </a:p>
        </p:txBody>
      </p:sp>
      <p:cxnSp>
        <p:nvCxnSpPr>
          <p:cNvPr id="9" name="Gerade Verbindung 9"/>
          <p:cNvCxnSpPr/>
          <p:nvPr userDrawn="1"/>
        </p:nvCxnSpPr>
        <p:spPr>
          <a:xfrm>
            <a:off x="460093" y="625036"/>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platzhalter 3"/>
          <p:cNvSpPr>
            <a:spLocks noGrp="1"/>
          </p:cNvSpPr>
          <p:nvPr>
            <p:ph type="body" sz="half" idx="14" hasCustomPrompt="1"/>
          </p:nvPr>
        </p:nvSpPr>
        <p:spPr>
          <a:xfrm>
            <a:off x="385576" y="219977"/>
            <a:ext cx="4131000" cy="285289"/>
          </a:xfrm>
        </p:spPr>
        <p:txBody>
          <a:bodyPr>
            <a:noAutofit/>
          </a:bodyPr>
          <a:lstStyle>
            <a:lvl1pPr marL="0" indent="0">
              <a:lnSpc>
                <a:spcPts val="1800"/>
              </a:lnSpc>
              <a:buNone/>
              <a:defRPr sz="1200" b="1" cap="all" baseline="0">
                <a:solidFill>
                  <a:schemeClr val="bg1">
                    <a:lumMod val="65000"/>
                  </a:schemeClr>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noProof="0" dirty="0"/>
              <a:t>Category</a:t>
            </a:r>
          </a:p>
        </p:txBody>
      </p:sp>
      <p:sp>
        <p:nvSpPr>
          <p:cNvPr id="8" name="Textplatzhalter 6">
            <a:extLst>
              <a:ext uri="{FF2B5EF4-FFF2-40B4-BE49-F238E27FC236}">
                <a16:creationId xmlns:a16="http://schemas.microsoft.com/office/drawing/2014/main" id="{DC36A605-EF11-8440-8566-51F7F8989364}"/>
              </a:ext>
            </a:extLst>
          </p:cNvPr>
          <p:cNvSpPr>
            <a:spLocks noGrp="1"/>
          </p:cNvSpPr>
          <p:nvPr>
            <p:ph type="body" sz="quarter" idx="16" hasCustomPrompt="1"/>
          </p:nvPr>
        </p:nvSpPr>
        <p:spPr>
          <a:xfrm>
            <a:off x="8718316" y="6380698"/>
            <a:ext cx="257718" cy="297603"/>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a:defRPr sz="100">
                <a:solidFill>
                  <a:schemeClr val="bg1"/>
                </a:solidFill>
              </a:defRPr>
            </a:lvl1pPr>
            <a:lvl2pPr>
              <a:defRPr sz="100"/>
            </a:lvl2pPr>
            <a:lvl3pPr>
              <a:defRPr sz="100"/>
            </a:lvl3pPr>
            <a:lvl4pPr>
              <a:defRPr sz="100"/>
            </a:lvl4pPr>
            <a:lvl5pPr>
              <a:defRPr sz="100"/>
            </a:lvl5pPr>
          </a:lstStyle>
          <a:p>
            <a:pPr lvl="0"/>
            <a:r>
              <a:rPr lang="de-DE" dirty="0"/>
              <a:t>a</a:t>
            </a:r>
          </a:p>
        </p:txBody>
      </p:sp>
    </p:spTree>
    <p:extLst>
      <p:ext uri="{BB962C8B-B14F-4D97-AF65-F5344CB8AC3E}">
        <p14:creationId xmlns:p14="http://schemas.microsoft.com/office/powerpoint/2010/main" val="1013245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Inhalt - 1xBild - 14p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85576" y="918117"/>
            <a:ext cx="3769351" cy="1092958"/>
          </a:xfrm>
        </p:spPr>
        <p:txBody>
          <a:bodyPr anchor="b">
            <a:noAutofit/>
          </a:bodyPr>
          <a:lstStyle>
            <a:lvl1pPr>
              <a:lnSpc>
                <a:spcPts val="4000"/>
              </a:lnSpc>
              <a:defRPr sz="4400" b="1" cap="all" baseline="0">
                <a:latin typeface="+mn-lt"/>
              </a:defRPr>
            </a:lvl1pPr>
          </a:lstStyle>
          <a:p>
            <a:r>
              <a:rPr lang="en-GB" noProof="0" dirty="0" err="1"/>
              <a:t>titelformat</a:t>
            </a:r>
            <a:r>
              <a:rPr lang="en-GB" noProof="0" dirty="0"/>
              <a:t> </a:t>
            </a:r>
            <a:br>
              <a:rPr lang="en-GB" noProof="0" dirty="0"/>
            </a:br>
            <a:r>
              <a:rPr lang="en-GB" noProof="0" dirty="0" err="1"/>
              <a:t>bearbeiten</a:t>
            </a:r>
            <a:endParaRPr lang="en-GB" noProof="0" dirty="0"/>
          </a:p>
        </p:txBody>
      </p:sp>
      <p:sp>
        <p:nvSpPr>
          <p:cNvPr id="4" name="Textplatzhalter 3"/>
          <p:cNvSpPr>
            <a:spLocks noGrp="1"/>
          </p:cNvSpPr>
          <p:nvPr>
            <p:ph type="body" sz="half" idx="2"/>
          </p:nvPr>
        </p:nvSpPr>
        <p:spPr>
          <a:xfrm>
            <a:off x="385576" y="2604653"/>
            <a:ext cx="3769350" cy="3811588"/>
          </a:xfrm>
        </p:spPr>
        <p:txBody>
          <a:bodyPr>
            <a:normAutofit/>
          </a:bodyPr>
          <a:lstStyle>
            <a:lvl1pPr marL="0" indent="0">
              <a:lnSpc>
                <a:spcPts val="1800"/>
              </a:lnSpc>
              <a:buNone/>
              <a:defRPr sz="14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noProof="0" dirty="0" err="1"/>
              <a:t>Mastertextformat</a:t>
            </a:r>
            <a:r>
              <a:rPr lang="en-GB" noProof="0" dirty="0"/>
              <a:t> </a:t>
            </a:r>
            <a:r>
              <a:rPr lang="en-GB" noProof="0" dirty="0" err="1"/>
              <a:t>bearbeiten</a:t>
            </a:r>
            <a:endParaRPr lang="en-GB" noProof="0" dirty="0"/>
          </a:p>
        </p:txBody>
      </p:sp>
      <p:cxnSp>
        <p:nvCxnSpPr>
          <p:cNvPr id="9" name="Gerade Verbindung 9"/>
          <p:cNvCxnSpPr/>
          <p:nvPr userDrawn="1"/>
        </p:nvCxnSpPr>
        <p:spPr>
          <a:xfrm>
            <a:off x="460093" y="625036"/>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Bild 2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9393" y="6356949"/>
            <a:ext cx="194427" cy="297603"/>
          </a:xfrm>
          <a:prstGeom prst="rect">
            <a:avLst/>
          </a:prstGeom>
        </p:spPr>
      </p:pic>
      <p:sp>
        <p:nvSpPr>
          <p:cNvPr id="7" name="Bildplatzhalter 4"/>
          <p:cNvSpPr>
            <a:spLocks noGrp="1"/>
          </p:cNvSpPr>
          <p:nvPr>
            <p:ph type="pic" sz="quarter" idx="10" hasCustomPrompt="1"/>
          </p:nvPr>
        </p:nvSpPr>
        <p:spPr>
          <a:xfrm>
            <a:off x="4514850" y="0"/>
            <a:ext cx="4629150" cy="6858000"/>
          </a:xfrm>
          <a:solidFill>
            <a:schemeClr val="bg1">
              <a:lumMod val="95000"/>
            </a:schemeClr>
          </a:solidFill>
        </p:spPr>
        <p:txBody>
          <a:bodyPr anchor="ctr"/>
          <a:lstStyle>
            <a:lvl1pPr marL="0" indent="0" algn="ctr">
              <a:buFontTx/>
              <a:buNone/>
              <a:defRPr baseline="0"/>
            </a:lvl1pPr>
          </a:lstStyle>
          <a:p>
            <a:r>
              <a:rPr lang="de-DE" dirty="0"/>
              <a:t>Bitte Foto einsetzen</a:t>
            </a:r>
          </a:p>
        </p:txBody>
      </p:sp>
      <p:sp>
        <p:nvSpPr>
          <p:cNvPr id="10" name="Textplatzhalter 3"/>
          <p:cNvSpPr>
            <a:spLocks noGrp="1"/>
          </p:cNvSpPr>
          <p:nvPr>
            <p:ph type="body" sz="half" idx="14" hasCustomPrompt="1"/>
          </p:nvPr>
        </p:nvSpPr>
        <p:spPr>
          <a:xfrm>
            <a:off x="385576" y="219977"/>
            <a:ext cx="4131000" cy="285289"/>
          </a:xfrm>
        </p:spPr>
        <p:txBody>
          <a:bodyPr>
            <a:noAutofit/>
          </a:bodyPr>
          <a:lstStyle>
            <a:lvl1pPr marL="0" indent="0">
              <a:lnSpc>
                <a:spcPts val="1800"/>
              </a:lnSpc>
              <a:buNone/>
              <a:defRPr sz="1200" b="1" cap="all" baseline="0">
                <a:solidFill>
                  <a:schemeClr val="bg1">
                    <a:lumMod val="65000"/>
                  </a:schemeClr>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noProof="0" dirty="0"/>
              <a:t>Category</a:t>
            </a:r>
          </a:p>
        </p:txBody>
      </p:sp>
      <p:sp>
        <p:nvSpPr>
          <p:cNvPr id="11" name="Textplatzhalter 6">
            <a:extLst>
              <a:ext uri="{FF2B5EF4-FFF2-40B4-BE49-F238E27FC236}">
                <a16:creationId xmlns:a16="http://schemas.microsoft.com/office/drawing/2014/main" id="{B14F5066-C27C-2244-A44A-C672A250A90F}"/>
              </a:ext>
            </a:extLst>
          </p:cNvPr>
          <p:cNvSpPr>
            <a:spLocks noGrp="1"/>
          </p:cNvSpPr>
          <p:nvPr>
            <p:ph type="body" sz="quarter" idx="16" hasCustomPrompt="1"/>
          </p:nvPr>
        </p:nvSpPr>
        <p:spPr>
          <a:xfrm>
            <a:off x="8718316" y="6356948"/>
            <a:ext cx="257718" cy="297603"/>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a:defRPr sz="100">
                <a:solidFill>
                  <a:schemeClr val="bg1"/>
                </a:solidFill>
              </a:defRPr>
            </a:lvl1pPr>
            <a:lvl2pPr>
              <a:defRPr sz="100"/>
            </a:lvl2pPr>
            <a:lvl3pPr>
              <a:defRPr sz="100"/>
            </a:lvl3pPr>
            <a:lvl4pPr>
              <a:defRPr sz="100"/>
            </a:lvl4pPr>
            <a:lvl5pPr>
              <a:defRPr sz="100"/>
            </a:lvl5pPr>
          </a:lstStyle>
          <a:p>
            <a:pPr lvl="0"/>
            <a:r>
              <a:rPr lang="de-DE" dirty="0"/>
              <a:t>a</a:t>
            </a:r>
          </a:p>
        </p:txBody>
      </p:sp>
    </p:spTree>
    <p:extLst>
      <p:ext uri="{BB962C8B-B14F-4D97-AF65-F5344CB8AC3E}">
        <p14:creationId xmlns:p14="http://schemas.microsoft.com/office/powerpoint/2010/main" val="2507518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GB" noProof="0" dirty="0" err="1"/>
              <a:t>Mastertitelformat</a:t>
            </a:r>
            <a:r>
              <a:rPr lang="en-GB" noProof="0" dirty="0"/>
              <a:t> </a:t>
            </a:r>
            <a:r>
              <a:rPr lang="en-GB" noProof="0" dirty="0" err="1"/>
              <a:t>bearbeiten</a:t>
            </a:r>
            <a:endParaRPr lang="en-GB" noProof="0" dirty="0"/>
          </a:p>
        </p:txBody>
      </p:sp>
      <p:sp>
        <p:nvSpPr>
          <p:cNvPr id="3" name="Textplatzhalt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p:txBody>
      </p:sp>
      <p:sp>
        <p:nvSpPr>
          <p:cNvPr id="11" name="Slide Number Placeholder 6">
            <a:extLst>
              <a:ext uri="{FF2B5EF4-FFF2-40B4-BE49-F238E27FC236}">
                <a16:creationId xmlns:a16="http://schemas.microsoft.com/office/drawing/2014/main" id="{CC043831-FEC6-4841-8C6C-CFAC7C81AD98}"/>
              </a:ext>
            </a:extLst>
          </p:cNvPr>
          <p:cNvSpPr txBox="1">
            <a:spLocks/>
          </p:cNvSpPr>
          <p:nvPr userDrawn="1"/>
        </p:nvSpPr>
        <p:spPr>
          <a:xfrm>
            <a:off x="77568" y="6471987"/>
            <a:ext cx="2057400" cy="365125"/>
          </a:xfrm>
          <a:prstGeom prst="rect">
            <a:avLst/>
          </a:prstGeom>
        </p:spPr>
        <p:txBody>
          <a:bodyPr vert="horz" lIns="91440" tIns="45720" rIns="91440" bIns="45720" rtlCol="0" anchor="ctr"/>
          <a:lstStyle>
            <a:defPPr>
              <a:defRPr lang="de-D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8A6D5D-8E40-A543-A1F3-2FF936F1C2C4}" type="slidenum">
              <a:rPr lang="de-DE" smtClean="0"/>
              <a:pPr/>
              <a:t>‹Nr.›</a:t>
            </a:fld>
            <a:endParaRPr lang="de-DE" dirty="0"/>
          </a:p>
        </p:txBody>
      </p:sp>
    </p:spTree>
    <p:extLst>
      <p:ext uri="{BB962C8B-B14F-4D97-AF65-F5344CB8AC3E}">
        <p14:creationId xmlns:p14="http://schemas.microsoft.com/office/powerpoint/2010/main" val="13095835"/>
      </p:ext>
    </p:extLst>
  </p:cSld>
  <p:clrMap bg1="lt1" tx1="dk1" bg2="lt2" tx2="dk2" accent1="accent1" accent2="accent2" accent3="accent3" accent4="accent4" accent5="accent5" accent6="accent6" hlink="hlink" folHlink="folHlink"/>
  <p:sldLayoutIdLst>
    <p:sldLayoutId id="2147483649" r:id="rId1"/>
    <p:sldLayoutId id="2147483693" r:id="rId2"/>
    <p:sldLayoutId id="2147483694" r:id="rId3"/>
    <p:sldLayoutId id="2147483676" r:id="rId4"/>
    <p:sldLayoutId id="2147483660" r:id="rId5"/>
    <p:sldLayoutId id="2147483677" r:id="rId6"/>
    <p:sldLayoutId id="2147483678" r:id="rId7"/>
    <p:sldLayoutId id="2147483683" r:id="rId8"/>
    <p:sldLayoutId id="2147483682" r:id="rId9"/>
    <p:sldLayoutId id="2147483692" r:id="rId10"/>
    <p:sldLayoutId id="2147483686" r:id="rId11"/>
    <p:sldLayoutId id="2147483687" r:id="rId12"/>
    <p:sldLayoutId id="2147483684" r:id="rId13"/>
    <p:sldLayoutId id="2147483685" r:id="rId14"/>
    <p:sldLayoutId id="2147483679" r:id="rId15"/>
    <p:sldLayoutId id="2147483697" r:id="rId16"/>
    <p:sldLayoutId id="2147483681" r:id="rId17"/>
    <p:sldLayoutId id="2147483680" r:id="rId18"/>
    <p:sldLayoutId id="2147483689" r:id="rId19"/>
    <p:sldLayoutId id="2147483688" r:id="rId20"/>
    <p:sldLayoutId id="2147483695" r:id="rId21"/>
    <p:sldLayoutId id="2147483696" r:id="rId22"/>
    <p:sldLayoutId id="2147483690" r:id="rId23"/>
    <p:sldLayoutId id="2147483691" r:id="rId24"/>
    <p:sldLayoutId id="2147483650" r:id="rId2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5.xml"/><Relationship Id="rId5" Type="http://schemas.openxmlformats.org/officeDocument/2006/relationships/image" Target="../media/image3.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1.jpeg"/><Relationship Id="rId1" Type="http://schemas.openxmlformats.org/officeDocument/2006/relationships/slideLayout" Target="../slideLayouts/slideLayout12.xml"/><Relationship Id="rId5" Type="http://schemas.openxmlformats.org/officeDocument/2006/relationships/image" Target="../media/image33.jpeg"/><Relationship Id="rId4" Type="http://schemas.openxmlformats.org/officeDocument/2006/relationships/image" Target="../media/image32.jpeg"/></Relationships>
</file>

<file path=ppt/slides/_rels/slide1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17.xml"/><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3.png"/><Relationship Id="rId5" Type="http://schemas.openxmlformats.org/officeDocument/2006/relationships/image" Target="../media/image46.jpeg"/><Relationship Id="rId4" Type="http://schemas.openxmlformats.org/officeDocument/2006/relationships/image" Target="../media/image45.jpeg"/></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jpe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jpeg"/><Relationship Id="rId1" Type="http://schemas.openxmlformats.org/officeDocument/2006/relationships/slideLayout" Target="../slideLayouts/slideLayout18.xml"/><Relationship Id="rId5" Type="http://schemas.openxmlformats.org/officeDocument/2006/relationships/image" Target="../media/image67.png"/><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68.jpeg"/></Relationships>
</file>

<file path=ppt/slides/_rels/slide3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70.jpe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jpe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25.xml"/><Relationship Id="rId6" Type="http://schemas.openxmlformats.org/officeDocument/2006/relationships/image" Target="../media/image77.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emf"/><Relationship Id="rId9" Type="http://schemas.openxmlformats.org/officeDocument/2006/relationships/image" Target="../media/image8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tiff"/><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9144000" cy="6858000"/>
          </a:xfrm>
          <a:prstGeom prst="rect">
            <a:avLst/>
          </a:prstGeom>
        </p:spPr>
      </p:pic>
      <p:pic>
        <p:nvPicPr>
          <p:cNvPr id="6" name="Bild 9">
            <a:extLst>
              <a:ext uri="{FF2B5EF4-FFF2-40B4-BE49-F238E27FC236}">
                <a16:creationId xmlns:a16="http://schemas.microsoft.com/office/drawing/2014/main" id="{0FA4D41A-2F29-D940-9120-03FD5892B4D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22131" y="472143"/>
            <a:ext cx="1769910" cy="1117807"/>
          </a:xfrm>
          <a:prstGeom prst="rect">
            <a:avLst/>
          </a:prstGeom>
        </p:spPr>
      </p:pic>
      <p:sp>
        <p:nvSpPr>
          <p:cNvPr id="7" name="Titel 1">
            <a:extLst>
              <a:ext uri="{FF2B5EF4-FFF2-40B4-BE49-F238E27FC236}">
                <a16:creationId xmlns:a16="http://schemas.microsoft.com/office/drawing/2014/main" id="{E56C0690-11CD-BA4B-83A2-98A91C9323B0}"/>
              </a:ext>
            </a:extLst>
          </p:cNvPr>
          <p:cNvSpPr>
            <a:spLocks noGrp="1"/>
          </p:cNvSpPr>
          <p:nvPr/>
        </p:nvSpPr>
        <p:spPr>
          <a:xfrm>
            <a:off x="554005" y="4602608"/>
            <a:ext cx="9742890" cy="1903141"/>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chor="b">
            <a:noAutofit/>
          </a:bodyPr>
          <a:lstStyle>
            <a:lvl1pPr algn="l" defTabSz="914400" rtl="0" eaLnBrk="1" latinLnBrk="0" hangingPunct="1">
              <a:lnSpc>
                <a:spcPct val="90000"/>
              </a:lnSpc>
              <a:spcBef>
                <a:spcPct val="0"/>
              </a:spcBef>
              <a:buNone/>
              <a:defRPr sz="5400" kern="1200">
                <a:solidFill>
                  <a:schemeClr val="bg1"/>
                </a:solidFill>
                <a:latin typeface="Frutiger LT 87 ExtraBlackCn" panose="020B0906030504030204" pitchFamily="34" charset="0"/>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ts val="6500"/>
              </a:lnSpc>
            </a:pPr>
            <a:r>
              <a:rPr lang="en-GB" sz="6800" b="1" kern="1200" dirty="0">
                <a:latin typeface="+mn-lt"/>
              </a:rPr>
              <a:t>WELCOME TO </a:t>
            </a:r>
          </a:p>
          <a:p>
            <a:pPr>
              <a:lnSpc>
                <a:spcPts val="6500"/>
              </a:lnSpc>
            </a:pPr>
            <a:r>
              <a:rPr lang="en-GB" sz="6800" b="1" kern="1200" dirty="0">
                <a:latin typeface="+mn-lt"/>
              </a:rPr>
              <a:t>FRANKFURT SCHOOL</a:t>
            </a:r>
          </a:p>
        </p:txBody>
      </p:sp>
      <p:cxnSp>
        <p:nvCxnSpPr>
          <p:cNvPr id="8" name="Gerade Verbindung 4">
            <a:extLst>
              <a:ext uri="{FF2B5EF4-FFF2-40B4-BE49-F238E27FC236}">
                <a16:creationId xmlns:a16="http://schemas.microsoft.com/office/drawing/2014/main" id="{83E3A2B1-7D54-B540-BB4E-53D76D59D62E}"/>
              </a:ext>
            </a:extLst>
          </p:cNvPr>
          <p:cNvCxnSpPr/>
          <p:nvPr/>
        </p:nvCxnSpPr>
        <p:spPr>
          <a:xfrm>
            <a:off x="670541" y="4250357"/>
            <a:ext cx="76393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3214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02E703-F7BF-5745-820B-E5A3C5F0B75D}"/>
              </a:ext>
            </a:extLst>
          </p:cNvPr>
          <p:cNvSpPr>
            <a:spLocks noGrp="1"/>
          </p:cNvSpPr>
          <p:nvPr>
            <p:ph type="title"/>
          </p:nvPr>
        </p:nvSpPr>
        <p:spPr>
          <a:xfrm>
            <a:off x="385575" y="4508694"/>
            <a:ext cx="6119133" cy="1848255"/>
          </a:xfrm>
        </p:spPr>
        <p:txBody>
          <a:bodyPr/>
          <a:lstStyle/>
          <a:p>
            <a:r>
              <a:rPr lang="en-GB" dirty="0"/>
              <a:t>Campus </a:t>
            </a:r>
            <a:br>
              <a:rPr lang="en-GB" dirty="0"/>
            </a:br>
            <a:r>
              <a:rPr lang="en-GB" dirty="0"/>
              <a:t>life</a:t>
            </a:r>
          </a:p>
        </p:txBody>
      </p:sp>
    </p:spTree>
    <p:extLst>
      <p:ext uri="{BB962C8B-B14F-4D97-AF65-F5344CB8AC3E}">
        <p14:creationId xmlns:p14="http://schemas.microsoft.com/office/powerpoint/2010/main" val="3726704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en-GB" dirty="0"/>
              <a:t>Campus</a:t>
            </a:r>
            <a:br>
              <a:rPr lang="en-GB" dirty="0"/>
            </a:br>
            <a:r>
              <a:rPr lang="en-GB" dirty="0"/>
              <a:t>life</a:t>
            </a:r>
          </a:p>
        </p:txBody>
      </p:sp>
      <p:sp>
        <p:nvSpPr>
          <p:cNvPr id="9" name="Textplatzhalter 8"/>
          <p:cNvSpPr>
            <a:spLocks noGrp="1"/>
          </p:cNvSpPr>
          <p:nvPr>
            <p:ph type="body" sz="half" idx="2"/>
          </p:nvPr>
        </p:nvSpPr>
        <p:spPr>
          <a:xfrm>
            <a:off x="385575" y="2604654"/>
            <a:ext cx="4768316" cy="3811588"/>
          </a:xfrm>
        </p:spPr>
        <p:txBody>
          <a:bodyPr>
            <a:normAutofit/>
          </a:bodyPr>
          <a:lstStyle/>
          <a:p>
            <a:pPr lvl="0">
              <a:spcBef>
                <a:spcPts val="0"/>
              </a:spcBef>
            </a:pPr>
            <a:r>
              <a:rPr lang="en-GB" b="1" dirty="0">
                <a:solidFill>
                  <a:srgbClr val="000000"/>
                </a:solidFill>
                <a:latin typeface="+mn-lt"/>
              </a:rPr>
              <a:t>STUDENT INITIATIVES</a:t>
            </a:r>
          </a:p>
          <a:p>
            <a:pPr lvl="0">
              <a:spcBef>
                <a:spcPts val="600"/>
              </a:spcBef>
            </a:pPr>
            <a:r>
              <a:rPr lang="en-GB" dirty="0">
                <a:solidFill>
                  <a:srgbClr val="000000"/>
                </a:solidFill>
              </a:rPr>
              <a:t>Students are encouraged to grow personally both inside and outside of the classroom by participating in a growing list of sporting and non-sporting initiatives. The FS Initiatives programme allows students to found and run their own groups, supported where necessary by the institution. This has led to a number of highly successful events including the FS Business Game, participation in the Model United Nations and the recent launch of </a:t>
            </a:r>
            <a:r>
              <a:rPr lang="en-GB" dirty="0" err="1">
                <a:solidFill>
                  <a:srgbClr val="000000"/>
                </a:solidFill>
              </a:rPr>
              <a:t>TEDxFS</a:t>
            </a:r>
            <a:r>
              <a:rPr lang="en-GB" dirty="0">
                <a:solidFill>
                  <a:srgbClr val="000000"/>
                </a:solidFill>
              </a:rPr>
              <a:t> talks on campus.</a:t>
            </a:r>
            <a:r>
              <a:rPr lang="en-GB" sz="1400" dirty="0">
                <a:solidFill>
                  <a:srgbClr val="000000"/>
                </a:solidFill>
              </a:rPr>
              <a:t/>
            </a:r>
            <a:br>
              <a:rPr lang="en-GB" sz="1400" dirty="0">
                <a:solidFill>
                  <a:srgbClr val="000000"/>
                </a:solidFill>
              </a:rPr>
            </a:br>
            <a:r>
              <a:rPr lang="en-GB" sz="1400" b="1" dirty="0">
                <a:solidFill>
                  <a:srgbClr val="000000"/>
                </a:solidFill>
                <a:latin typeface="+mn-lt"/>
              </a:rPr>
              <a:t/>
            </a:r>
            <a:br>
              <a:rPr lang="en-GB" sz="1400" b="1" dirty="0">
                <a:solidFill>
                  <a:srgbClr val="000000"/>
                </a:solidFill>
                <a:latin typeface="+mn-lt"/>
              </a:rPr>
            </a:br>
            <a:r>
              <a:rPr lang="en-GB" b="1" dirty="0">
                <a:solidFill>
                  <a:srgbClr val="000000"/>
                </a:solidFill>
                <a:latin typeface="+mn-lt"/>
              </a:rPr>
              <a:t>KNOWLEDGE SHARING</a:t>
            </a:r>
          </a:p>
          <a:p>
            <a:pPr lvl="0">
              <a:spcBef>
                <a:spcPts val="600"/>
              </a:spcBef>
            </a:pPr>
            <a:r>
              <a:rPr lang="en-GB" dirty="0">
                <a:solidFill>
                  <a:srgbClr val="000000"/>
                </a:solidFill>
              </a:rPr>
              <a:t>With its policy of lifelong and extracurricular learning, Frankfurt School regularly hosts talks on campus. Every week there are opportunities to attend one of over 20 annual conferences , research seminars, alumni talks and reunions or networking events. Students, alumni and partners are continuously welcomed on campus as part of a growing community at FS.</a:t>
            </a:r>
            <a:endParaRPr lang="en-GB" sz="1400" dirty="0"/>
          </a:p>
        </p:txBody>
      </p:sp>
      <p:sp>
        <p:nvSpPr>
          <p:cNvPr id="10" name="Textplatzhalter 9"/>
          <p:cNvSpPr>
            <a:spLocks noGrp="1"/>
          </p:cNvSpPr>
          <p:nvPr>
            <p:ph type="body" sz="half" idx="16"/>
          </p:nvPr>
        </p:nvSpPr>
        <p:spPr/>
        <p:txBody>
          <a:bodyPr/>
          <a:lstStyle/>
          <a:p>
            <a:r>
              <a:rPr lang="en-GB" dirty="0"/>
              <a:t>Campus life</a:t>
            </a:r>
          </a:p>
          <a:p>
            <a:endParaRPr lang="en-GB" dirty="0"/>
          </a:p>
        </p:txBody>
      </p:sp>
      <p:pic>
        <p:nvPicPr>
          <p:cNvPr id="24" name="Bildplatzhalter 11">
            <a:extLst>
              <a:ext uri="{FF2B5EF4-FFF2-40B4-BE49-F238E27FC236}">
                <a16:creationId xmlns:a16="http://schemas.microsoft.com/office/drawing/2014/main" id="{7ADF6306-59A3-FC4C-AE79-F85FD9BDC4EA}"/>
              </a:ext>
            </a:extLst>
          </p:cNvPr>
          <p:cNvPicPr>
            <a:picLocks noGrp="1" noChangeAspect="1"/>
          </p:cNvPicPr>
          <p:nvPr>
            <p:ph type="pic" sz="quarter" idx="4294967295"/>
          </p:nvPr>
        </p:nvPicPr>
        <p:blipFill>
          <a:blip r:embed="rId2" cstate="screen">
            <a:extLst>
              <a:ext uri="{28A0092B-C50C-407E-A947-70E740481C1C}">
                <a14:useLocalDpi xmlns:a14="http://schemas.microsoft.com/office/drawing/2010/main"/>
              </a:ext>
            </a:extLst>
          </a:blip>
          <a:srcRect/>
          <a:stretch>
            <a:fillRect/>
          </a:stretch>
        </p:blipFill>
        <p:spPr>
          <a:xfrm>
            <a:off x="6084000" y="308"/>
            <a:ext cx="3060000" cy="2242800"/>
          </a:xfrm>
        </p:spPr>
      </p:pic>
      <p:pic>
        <p:nvPicPr>
          <p:cNvPr id="25" name="Bildplatzhalter 13">
            <a:extLst>
              <a:ext uri="{FF2B5EF4-FFF2-40B4-BE49-F238E27FC236}">
                <a16:creationId xmlns:a16="http://schemas.microsoft.com/office/drawing/2014/main" id="{E6A7C926-D19D-8B45-B50A-EBE6B70768E0}"/>
              </a:ext>
            </a:extLst>
          </p:cNvPr>
          <p:cNvPicPr>
            <a:picLocks noGrp="1" noChangeAspect="1"/>
          </p:cNvPicPr>
          <p:nvPr>
            <p:ph type="pic" sz="quarter" idx="4294967295"/>
          </p:nvPr>
        </p:nvPicPr>
        <p:blipFill rotWithShape="1">
          <a:blip r:embed="rId3" cstate="screen">
            <a:extLst>
              <a:ext uri="{28A0092B-C50C-407E-A947-70E740481C1C}">
                <a14:useLocalDpi xmlns:a14="http://schemas.microsoft.com/office/drawing/2010/main"/>
              </a:ext>
            </a:extLst>
          </a:blip>
          <a:srcRect/>
          <a:stretch/>
        </p:blipFill>
        <p:spPr>
          <a:xfrm>
            <a:off x="6084000" y="2312527"/>
            <a:ext cx="3060000" cy="2242800"/>
          </a:xfrm>
        </p:spPr>
      </p:pic>
      <p:pic>
        <p:nvPicPr>
          <p:cNvPr id="29" name="Bildplatzhalter 16">
            <a:extLst>
              <a:ext uri="{FF2B5EF4-FFF2-40B4-BE49-F238E27FC236}">
                <a16:creationId xmlns:a16="http://schemas.microsoft.com/office/drawing/2014/main" id="{A1FCF6C7-C646-774D-B8A7-B0C8A6A6FB92}"/>
              </a:ext>
            </a:extLst>
          </p:cNvPr>
          <p:cNvPicPr>
            <a:picLocks noGrp="1" noChangeAspect="1"/>
          </p:cNvPicPr>
          <p:nvPr>
            <p:ph type="pic" sz="quarter" idx="12"/>
          </p:nvPr>
        </p:nvPicPr>
        <p:blipFill>
          <a:blip r:embed="rId4" cstate="screen">
            <a:extLst>
              <a:ext uri="{28A0092B-C50C-407E-A947-70E740481C1C}">
                <a14:useLocalDpi xmlns:a14="http://schemas.microsoft.com/office/drawing/2010/main"/>
              </a:ext>
            </a:extLst>
          </a:blip>
          <a:srcRect t="172" b="172"/>
          <a:stretch>
            <a:fillRect/>
          </a:stretch>
        </p:blipFill>
        <p:spPr>
          <a:xfrm>
            <a:off x="6084000" y="4624746"/>
            <a:ext cx="3060000" cy="2242800"/>
          </a:xfrm>
        </p:spPr>
      </p:pic>
      <p:sp>
        <p:nvSpPr>
          <p:cNvPr id="16" name="Textplatzhalter 10">
            <a:extLst>
              <a:ext uri="{FF2B5EF4-FFF2-40B4-BE49-F238E27FC236}">
                <a16:creationId xmlns:a16="http://schemas.microsoft.com/office/drawing/2014/main" id="{BBB44E33-4546-2A4D-89F7-1E0AC0FC1FE5}"/>
              </a:ext>
            </a:extLst>
          </p:cNvPr>
          <p:cNvSpPr txBox="1">
            <a:spLocks/>
          </p:cNvSpPr>
          <p:nvPr/>
        </p:nvSpPr>
        <p:spPr>
          <a:xfrm>
            <a:off x="8715168" y="6350927"/>
            <a:ext cx="257718" cy="297603"/>
          </a:xfrm>
          <a:prstGeom prst="rect">
            <a:avLst/>
          </a:prstGeom>
          <a:blipFill>
            <a:blip r:embed="rId5" cstate="screen">
              <a:extLst>
                <a:ext uri="{28A0092B-C50C-407E-A947-70E740481C1C}">
                  <a14:useLocalDpi xmlns:a14="http://schemas.microsoft.com/office/drawing/2010/main"/>
                </a:ext>
              </a:extLst>
            </a:blip>
            <a:stretch>
              <a:fillRect/>
            </a:stretch>
          </a:blip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1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1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de-DE" dirty="0"/>
          </a:p>
        </p:txBody>
      </p:sp>
    </p:spTree>
    <p:extLst>
      <p:ext uri="{BB962C8B-B14F-4D97-AF65-F5344CB8AC3E}">
        <p14:creationId xmlns:p14="http://schemas.microsoft.com/office/powerpoint/2010/main" val="901979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GB" dirty="0"/>
              <a:t>Fs-life </a:t>
            </a:r>
            <a:br>
              <a:rPr lang="en-GB" dirty="0"/>
            </a:br>
            <a:r>
              <a:rPr lang="en-GB" dirty="0"/>
              <a:t>studios</a:t>
            </a:r>
          </a:p>
        </p:txBody>
      </p:sp>
      <p:sp>
        <p:nvSpPr>
          <p:cNvPr id="5" name="Textplatzhalter 4"/>
          <p:cNvSpPr>
            <a:spLocks noGrp="1"/>
          </p:cNvSpPr>
          <p:nvPr>
            <p:ph type="body" sz="half" idx="2"/>
          </p:nvPr>
        </p:nvSpPr>
        <p:spPr>
          <a:xfrm>
            <a:off x="385576" y="2604653"/>
            <a:ext cx="2981079" cy="3811588"/>
          </a:xfrm>
        </p:spPr>
        <p:txBody>
          <a:bodyPr>
            <a:normAutofit/>
          </a:bodyPr>
          <a:lstStyle/>
          <a:p>
            <a:pPr lvl="0">
              <a:lnSpc>
                <a:spcPct val="150000"/>
              </a:lnSpc>
              <a:spcBef>
                <a:spcPts val="0"/>
              </a:spcBef>
            </a:pPr>
            <a:r>
              <a:rPr lang="en-GB" sz="1200" b="1" dirty="0">
                <a:solidFill>
                  <a:srgbClr val="000000"/>
                </a:solidFill>
                <a:latin typeface="Calibri" panose="020F0502020204030204"/>
              </a:rPr>
              <a:t>HEALTH &amp; WELLNESS</a:t>
            </a:r>
          </a:p>
          <a:p>
            <a:pPr lvl="0">
              <a:lnSpc>
                <a:spcPct val="150000"/>
              </a:lnSpc>
              <a:spcBef>
                <a:spcPts val="0"/>
              </a:spcBef>
            </a:pPr>
            <a:r>
              <a:rPr lang="en-GB" sz="1200" dirty="0">
                <a:solidFill>
                  <a:srgbClr val="000000"/>
                </a:solidFill>
              </a:rPr>
              <a:t>Fostering a healthy environment for both staff and students is at the heart of Frankfurt School’s mission and was the key reason for the founding of a brand new fitness studio on campus. The fitness studio offers a range of state-of-the-art equipment and training programmes supported by specialist fitness experts and a variety of courses catering to the needs of students.</a:t>
            </a:r>
            <a:r>
              <a:rPr lang="en-GB" sz="1600" dirty="0">
                <a:solidFill>
                  <a:srgbClr val="000000"/>
                </a:solidFill>
              </a:rPr>
              <a:t/>
            </a:r>
            <a:br>
              <a:rPr lang="en-GB" sz="1600" dirty="0">
                <a:solidFill>
                  <a:srgbClr val="000000"/>
                </a:solidFill>
              </a:rPr>
            </a:br>
            <a:endParaRPr lang="en-GB" sz="1600" dirty="0">
              <a:solidFill>
                <a:srgbClr val="000000"/>
              </a:solidFill>
            </a:endParaRPr>
          </a:p>
          <a:p>
            <a:endParaRPr lang="en-GB" sz="1600" dirty="0"/>
          </a:p>
          <a:p>
            <a:endParaRPr lang="en-GB" sz="1600" dirty="0"/>
          </a:p>
          <a:p>
            <a:endParaRPr lang="en-GB" sz="1600" dirty="0"/>
          </a:p>
        </p:txBody>
      </p:sp>
      <p:sp>
        <p:nvSpPr>
          <p:cNvPr id="6" name="Textplatzhalter 5"/>
          <p:cNvSpPr>
            <a:spLocks noGrp="1"/>
          </p:cNvSpPr>
          <p:nvPr>
            <p:ph type="body" sz="half" idx="14"/>
          </p:nvPr>
        </p:nvSpPr>
        <p:spPr/>
        <p:txBody>
          <a:bodyPr/>
          <a:lstStyle/>
          <a:p>
            <a:r>
              <a:rPr lang="en-GB" dirty="0"/>
              <a:t>Campus life</a:t>
            </a:r>
          </a:p>
        </p:txBody>
      </p:sp>
      <p:pic>
        <p:nvPicPr>
          <p:cNvPr id="12" name="Bildplatzhalter 7">
            <a:extLst>
              <a:ext uri="{FF2B5EF4-FFF2-40B4-BE49-F238E27FC236}">
                <a16:creationId xmlns:a16="http://schemas.microsoft.com/office/drawing/2014/main" id="{E38321DD-BA67-2342-AB1A-07BA0E8743B7}"/>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a:xfrm>
            <a:off x="3595256" y="9369"/>
            <a:ext cx="5548746" cy="3374631"/>
          </a:xfrm>
        </p:spPr>
      </p:pic>
      <p:pic>
        <p:nvPicPr>
          <p:cNvPr id="13" name="Bildplatzhalter 8">
            <a:extLst>
              <a:ext uri="{FF2B5EF4-FFF2-40B4-BE49-F238E27FC236}">
                <a16:creationId xmlns:a16="http://schemas.microsoft.com/office/drawing/2014/main" id="{451EFF12-7D90-4648-A3A7-94448A810CF3}"/>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a:stretch>
            <a:fillRect/>
          </a:stretch>
        </p:blipFill>
        <p:spPr>
          <a:xfrm>
            <a:off x="3595257" y="3465419"/>
            <a:ext cx="5548745" cy="3392581"/>
          </a:xfrm>
        </p:spPr>
      </p:pic>
      <p:sp>
        <p:nvSpPr>
          <p:cNvPr id="10" name="Textplatzhalter 10">
            <a:extLst>
              <a:ext uri="{FF2B5EF4-FFF2-40B4-BE49-F238E27FC236}">
                <a16:creationId xmlns:a16="http://schemas.microsoft.com/office/drawing/2014/main" id="{8DDD1B00-D8F4-554D-A581-4C79B1629AE0}"/>
              </a:ext>
            </a:extLst>
          </p:cNvPr>
          <p:cNvSpPr txBox="1">
            <a:spLocks/>
          </p:cNvSpPr>
          <p:nvPr/>
        </p:nvSpPr>
        <p:spPr>
          <a:xfrm>
            <a:off x="8715168" y="6350927"/>
            <a:ext cx="257718" cy="297603"/>
          </a:xfrm>
          <a:prstGeom prst="rect">
            <a:avLst/>
          </a:prstGeom>
          <a:blipFill>
            <a:blip r:embed="rId4" cstate="screen">
              <a:extLst>
                <a:ext uri="{28A0092B-C50C-407E-A947-70E740481C1C}">
                  <a14:useLocalDpi xmlns:a14="http://schemas.microsoft.com/office/drawing/2010/main"/>
                </a:ext>
              </a:extLst>
            </a:blip>
            <a:stretch>
              <a:fillRect/>
            </a:stretch>
          </a:blip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1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1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de-DE" dirty="0"/>
          </a:p>
        </p:txBody>
      </p:sp>
    </p:spTree>
    <p:extLst>
      <p:ext uri="{BB962C8B-B14F-4D97-AF65-F5344CB8AC3E}">
        <p14:creationId xmlns:p14="http://schemas.microsoft.com/office/powerpoint/2010/main" val="1606610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385576" y="918117"/>
            <a:ext cx="3769351" cy="640519"/>
          </a:xfrm>
        </p:spPr>
        <p:txBody>
          <a:bodyPr/>
          <a:lstStyle/>
          <a:p>
            <a:r>
              <a:rPr lang="en-GB" dirty="0"/>
              <a:t>AI Lab</a:t>
            </a:r>
          </a:p>
        </p:txBody>
      </p:sp>
      <p:sp>
        <p:nvSpPr>
          <p:cNvPr id="5" name="Textplatzhalter 4"/>
          <p:cNvSpPr>
            <a:spLocks noGrp="1"/>
          </p:cNvSpPr>
          <p:nvPr>
            <p:ph type="body" sz="half" idx="2"/>
          </p:nvPr>
        </p:nvSpPr>
        <p:spPr>
          <a:xfrm>
            <a:off x="385576" y="2604653"/>
            <a:ext cx="2981079" cy="3858492"/>
          </a:xfrm>
        </p:spPr>
        <p:txBody>
          <a:bodyPr>
            <a:noAutofit/>
          </a:bodyPr>
          <a:lstStyle/>
          <a:p>
            <a:pPr lvl="0">
              <a:spcBef>
                <a:spcPts val="0"/>
              </a:spcBef>
            </a:pPr>
            <a:r>
              <a:rPr lang="en-GB" sz="1200" dirty="0"/>
              <a:t>The AI Lab forms part of the AI Initiative at Frankfurt School and shows the university's commitment to this topic. It is the home for artificial intelligence and digital transformation at FS. Here, innovation-oriented and collaborative students, employees, faculty members and partners come together. The AI Lab is a hub for projects and topics within AI, ranging from Machine Learning and Deep Learning to image recognition and natural language processing. From internal digitalisation projects to external tech events, the AI Lab offers a designated space for open and collaborative learning and working, both on a department level and institution wide.</a:t>
            </a:r>
            <a:r>
              <a:rPr lang="en-GB" sz="1200" dirty="0">
                <a:solidFill>
                  <a:srgbClr val="000000"/>
                </a:solidFill>
              </a:rPr>
              <a:t/>
            </a:r>
            <a:br>
              <a:rPr lang="en-GB" sz="1200" dirty="0">
                <a:solidFill>
                  <a:srgbClr val="000000"/>
                </a:solidFill>
              </a:rPr>
            </a:br>
            <a:endParaRPr lang="en-GB" sz="1200" dirty="0">
              <a:solidFill>
                <a:srgbClr val="000000"/>
              </a:solidFill>
            </a:endParaRPr>
          </a:p>
          <a:p>
            <a:endParaRPr lang="en-GB" sz="1200" dirty="0"/>
          </a:p>
          <a:p>
            <a:endParaRPr lang="en-GB" sz="1200" dirty="0"/>
          </a:p>
          <a:p>
            <a:endParaRPr lang="en-GB" sz="1200" dirty="0"/>
          </a:p>
        </p:txBody>
      </p:sp>
      <p:sp>
        <p:nvSpPr>
          <p:cNvPr id="6" name="Textplatzhalter 5"/>
          <p:cNvSpPr>
            <a:spLocks noGrp="1"/>
          </p:cNvSpPr>
          <p:nvPr>
            <p:ph type="body" sz="half" idx="14"/>
          </p:nvPr>
        </p:nvSpPr>
        <p:spPr/>
        <p:txBody>
          <a:bodyPr/>
          <a:lstStyle/>
          <a:p>
            <a:r>
              <a:rPr lang="en-GB" dirty="0"/>
              <a:t>Campus life</a:t>
            </a:r>
          </a:p>
        </p:txBody>
      </p:sp>
      <p:pic>
        <p:nvPicPr>
          <p:cNvPr id="13" name="Bildplatzhalter 8">
            <a:extLst>
              <a:ext uri="{FF2B5EF4-FFF2-40B4-BE49-F238E27FC236}">
                <a16:creationId xmlns:a16="http://schemas.microsoft.com/office/drawing/2014/main" id="{451EFF12-7D90-4648-A3A7-94448A810CF3}"/>
              </a:ext>
            </a:extLst>
          </p:cNvPr>
          <p:cNvPicPr>
            <a:picLocks noGrp="1" noChangeAspect="1"/>
          </p:cNvPicPr>
          <p:nvPr>
            <p:ph type="pic" sz="quarter" idx="12"/>
          </p:nvPr>
        </p:nvPicPr>
        <p:blipFill>
          <a:blip r:embed="rId2" cstate="screen">
            <a:extLst>
              <a:ext uri="{28A0092B-C50C-407E-A947-70E740481C1C}">
                <a14:useLocalDpi xmlns:a14="http://schemas.microsoft.com/office/drawing/2010/main"/>
              </a:ext>
            </a:extLst>
          </a:blip>
          <a:srcRect/>
          <a:stretch>
            <a:fillRect/>
          </a:stretch>
        </p:blipFill>
        <p:spPr>
          <a:xfrm>
            <a:off x="3595257" y="3465419"/>
            <a:ext cx="5548745" cy="3392581"/>
          </a:xfrm>
        </p:spPr>
      </p:pic>
      <p:sp>
        <p:nvSpPr>
          <p:cNvPr id="10" name="Textplatzhalter 10">
            <a:extLst>
              <a:ext uri="{FF2B5EF4-FFF2-40B4-BE49-F238E27FC236}">
                <a16:creationId xmlns:a16="http://schemas.microsoft.com/office/drawing/2014/main" id="{8DDD1B00-D8F4-554D-A581-4C79B1629AE0}"/>
              </a:ext>
            </a:extLst>
          </p:cNvPr>
          <p:cNvSpPr txBox="1">
            <a:spLocks/>
          </p:cNvSpPr>
          <p:nvPr/>
        </p:nvSpPr>
        <p:spPr>
          <a:xfrm>
            <a:off x="8715168" y="6350927"/>
            <a:ext cx="257718" cy="297603"/>
          </a:xfrm>
          <a:prstGeom prst="rect">
            <a:avLst/>
          </a:prstGeom>
          <a:blipFill>
            <a:blip r:embed="rId3" cstate="screen">
              <a:extLst>
                <a:ext uri="{28A0092B-C50C-407E-A947-70E740481C1C}">
                  <a14:useLocalDpi xmlns:a14="http://schemas.microsoft.com/office/drawing/2010/main"/>
                </a:ext>
              </a:extLst>
            </a:blip>
            <a:stretch>
              <a:fillRect/>
            </a:stretch>
          </a:blip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1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1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de-DE" dirty="0"/>
          </a:p>
        </p:txBody>
      </p:sp>
      <p:pic>
        <p:nvPicPr>
          <p:cNvPr id="17" name="Picture Placeholder 16">
            <a:extLst>
              <a:ext uri="{FF2B5EF4-FFF2-40B4-BE49-F238E27FC236}">
                <a16:creationId xmlns:a16="http://schemas.microsoft.com/office/drawing/2014/main" id="{8E32B83B-2148-ED4F-BFA2-7738BDAD3FDD}"/>
              </a:ext>
            </a:extLst>
          </p:cNvPr>
          <p:cNvPicPr>
            <a:picLocks noGrp="1" noChangeAspect="1"/>
          </p:cNvPicPr>
          <p:nvPr>
            <p:ph type="pic" sz="quarter" idx="10"/>
          </p:nvPr>
        </p:nvPicPr>
        <p:blipFill rotWithShape="1">
          <a:blip r:embed="rId4" cstate="screen">
            <a:extLst>
              <a:ext uri="{28A0092B-C50C-407E-A947-70E740481C1C}">
                <a14:useLocalDpi xmlns:a14="http://schemas.microsoft.com/office/drawing/2010/main"/>
              </a:ext>
            </a:extLst>
          </a:blip>
          <a:srcRect/>
          <a:stretch/>
        </p:blipFill>
        <p:spPr>
          <a:xfrm>
            <a:off x="3595257" y="3465419"/>
            <a:ext cx="5548744" cy="3392581"/>
          </a:xfrm>
        </p:spPr>
      </p:pic>
      <p:pic>
        <p:nvPicPr>
          <p:cNvPr id="7" name="Picture 6">
            <a:extLst>
              <a:ext uri="{FF2B5EF4-FFF2-40B4-BE49-F238E27FC236}">
                <a16:creationId xmlns:a16="http://schemas.microsoft.com/office/drawing/2014/main" id="{6DBACF14-5A02-2D45-964F-58D6C09FDB0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595257" y="0"/>
            <a:ext cx="5548743" cy="3374630"/>
          </a:xfrm>
          <a:prstGeom prst="rect">
            <a:avLst/>
          </a:prstGeom>
        </p:spPr>
      </p:pic>
      <p:sp>
        <p:nvSpPr>
          <p:cNvPr id="20" name="Textplatzhalter 10">
            <a:extLst>
              <a:ext uri="{FF2B5EF4-FFF2-40B4-BE49-F238E27FC236}">
                <a16:creationId xmlns:a16="http://schemas.microsoft.com/office/drawing/2014/main" id="{F5D09D88-AD39-5D44-B0DC-38C7F49EACE2}"/>
              </a:ext>
            </a:extLst>
          </p:cNvPr>
          <p:cNvSpPr txBox="1">
            <a:spLocks/>
          </p:cNvSpPr>
          <p:nvPr/>
        </p:nvSpPr>
        <p:spPr>
          <a:xfrm>
            <a:off x="8704777" y="6351752"/>
            <a:ext cx="257718" cy="297603"/>
          </a:xfrm>
          <a:prstGeom prst="rect">
            <a:avLst/>
          </a:prstGeom>
          <a:blipFill>
            <a:blip r:embed="rId3" cstate="screen">
              <a:extLst>
                <a:ext uri="{28A0092B-C50C-407E-A947-70E740481C1C}">
                  <a14:useLocalDpi xmlns:a14="http://schemas.microsoft.com/office/drawing/2010/main"/>
                </a:ext>
              </a:extLst>
            </a:blip>
            <a:stretch>
              <a:fillRect/>
            </a:stretch>
          </a:blip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1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1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de-DE" dirty="0"/>
          </a:p>
        </p:txBody>
      </p:sp>
    </p:spTree>
    <p:extLst>
      <p:ext uri="{BB962C8B-B14F-4D97-AF65-F5344CB8AC3E}">
        <p14:creationId xmlns:p14="http://schemas.microsoft.com/office/powerpoint/2010/main" val="3053899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F99A0F-C2FF-0547-A61C-A62BCA0EE687}"/>
              </a:ext>
            </a:extLst>
          </p:cNvPr>
          <p:cNvSpPr>
            <a:spLocks noGrp="1"/>
          </p:cNvSpPr>
          <p:nvPr>
            <p:ph type="title"/>
          </p:nvPr>
        </p:nvSpPr>
        <p:spPr>
          <a:xfrm>
            <a:off x="385575" y="4508694"/>
            <a:ext cx="6325775" cy="1848255"/>
          </a:xfrm>
        </p:spPr>
        <p:txBody>
          <a:bodyPr/>
          <a:lstStyle/>
          <a:p>
            <a:r>
              <a:rPr lang="en-GB" dirty="0"/>
              <a:t>Academic programmes</a:t>
            </a:r>
          </a:p>
        </p:txBody>
      </p:sp>
    </p:spTree>
    <p:extLst>
      <p:ext uri="{BB962C8B-B14F-4D97-AF65-F5344CB8AC3E}">
        <p14:creationId xmlns:p14="http://schemas.microsoft.com/office/powerpoint/2010/main" val="38996210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Academic </a:t>
            </a:r>
            <a:br>
              <a:rPr lang="en-GB" dirty="0"/>
            </a:br>
            <a:r>
              <a:rPr lang="en-GB" dirty="0"/>
              <a:t>programmes</a:t>
            </a:r>
          </a:p>
        </p:txBody>
      </p:sp>
      <p:sp>
        <p:nvSpPr>
          <p:cNvPr id="3" name="Textplatzhalter 2"/>
          <p:cNvSpPr>
            <a:spLocks noGrp="1"/>
          </p:cNvSpPr>
          <p:nvPr>
            <p:ph type="body" sz="half" idx="2"/>
          </p:nvPr>
        </p:nvSpPr>
        <p:spPr>
          <a:xfrm>
            <a:off x="385576" y="2198913"/>
            <a:ext cx="3459060" cy="4449618"/>
          </a:xfrm>
        </p:spPr>
        <p:txBody>
          <a:bodyPr>
            <a:normAutofit fontScale="77500" lnSpcReduction="20000"/>
          </a:bodyPr>
          <a:lstStyle/>
          <a:p>
            <a:pPr>
              <a:lnSpc>
                <a:spcPct val="120000"/>
              </a:lnSpc>
            </a:pPr>
            <a:r>
              <a:rPr lang="en-GB" sz="1500" dirty="0"/>
              <a:t>Frankfurt School is committed to providing the latest education and research for our graduates and partners. </a:t>
            </a:r>
            <a:r>
              <a:rPr lang="en-GB" sz="1500" dirty="0">
                <a:solidFill>
                  <a:srgbClr val="000000"/>
                </a:solidFill>
              </a:rPr>
              <a:t>It </a:t>
            </a:r>
            <a:r>
              <a:rPr lang="en-GB" sz="1500" dirty="0"/>
              <a:t>has invested heavily in recent years not only in a state of the art campus, but more importantly in developing the research capabilities and teaching in some of the most relevant topics to face industry in the 21st century.</a:t>
            </a:r>
            <a:br>
              <a:rPr lang="en-GB" sz="1500" dirty="0"/>
            </a:br>
            <a:r>
              <a:rPr lang="en-GB" sz="1500" dirty="0"/>
              <a:t/>
            </a:r>
            <a:br>
              <a:rPr lang="en-GB" sz="1500" dirty="0"/>
            </a:br>
            <a:r>
              <a:rPr lang="en-GB" sz="1500" dirty="0"/>
              <a:t>Our educational programmes are all based on the practical results of real-world research projects, providing solid, up-to-date foundations on which to build successful careers. Frankfurt School is the perfect fit for outstanding young student professionals studying for degrees while working full-time, and executives seeking new horizons. </a:t>
            </a:r>
            <a:br>
              <a:rPr lang="en-GB" sz="1500" dirty="0"/>
            </a:br>
            <a:r>
              <a:rPr lang="en-GB" sz="1500" dirty="0"/>
              <a:t/>
            </a:r>
            <a:br>
              <a:rPr lang="en-GB" sz="1500" dirty="0"/>
            </a:br>
            <a:r>
              <a:rPr lang="en-GB" sz="1500" dirty="0"/>
              <a:t>The proven, practical focus of all Frankfurt School activities – degree courses, continuing education and coaching alike – provides the ideal springboard to professional success.</a:t>
            </a:r>
          </a:p>
          <a:p>
            <a:endParaRPr lang="en-GB" dirty="0"/>
          </a:p>
          <a:p>
            <a:endParaRPr lang="en-GB" dirty="0"/>
          </a:p>
          <a:p>
            <a:endParaRPr lang="en-GB" dirty="0"/>
          </a:p>
        </p:txBody>
      </p:sp>
      <p:sp>
        <p:nvSpPr>
          <p:cNvPr id="5" name="Textplatzhalter 4"/>
          <p:cNvSpPr>
            <a:spLocks noGrp="1"/>
          </p:cNvSpPr>
          <p:nvPr>
            <p:ph type="body" sz="half" idx="14"/>
          </p:nvPr>
        </p:nvSpPr>
        <p:spPr/>
        <p:txBody>
          <a:bodyPr/>
          <a:lstStyle/>
          <a:p>
            <a:r>
              <a:rPr lang="en-GB" dirty="0"/>
              <a:t>Academic programs</a:t>
            </a:r>
          </a:p>
        </p:txBody>
      </p:sp>
      <p:pic>
        <p:nvPicPr>
          <p:cNvPr id="9" name="Bildplatzhalter 6">
            <a:extLst>
              <a:ext uri="{FF2B5EF4-FFF2-40B4-BE49-F238E27FC236}">
                <a16:creationId xmlns:a16="http://schemas.microsoft.com/office/drawing/2014/main" id="{96EB508A-8F8B-104E-B30D-07D10850AA08}"/>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a:stretch/>
        </p:blipFill>
        <p:spPr>
          <a:xfrm>
            <a:off x="4154927" y="0"/>
            <a:ext cx="4989073" cy="6858000"/>
          </a:xfrm>
        </p:spPr>
      </p:pic>
      <p:sp>
        <p:nvSpPr>
          <p:cNvPr id="8" name="Textplatzhalter 10">
            <a:extLst>
              <a:ext uri="{FF2B5EF4-FFF2-40B4-BE49-F238E27FC236}">
                <a16:creationId xmlns:a16="http://schemas.microsoft.com/office/drawing/2014/main" id="{2E80B963-ADA3-1A41-9222-D7055DA75BC7}"/>
              </a:ext>
            </a:extLst>
          </p:cNvPr>
          <p:cNvSpPr txBox="1">
            <a:spLocks/>
          </p:cNvSpPr>
          <p:nvPr/>
        </p:nvSpPr>
        <p:spPr>
          <a:xfrm>
            <a:off x="8715168" y="6350927"/>
            <a:ext cx="257718" cy="297603"/>
          </a:xfrm>
          <a:prstGeom prst="rect">
            <a:avLst/>
          </a:prstGeom>
          <a:blipFill>
            <a:blip r:embed="rId4" cstate="screen">
              <a:extLst>
                <a:ext uri="{28A0092B-C50C-407E-A947-70E740481C1C}">
                  <a14:useLocalDpi xmlns:a14="http://schemas.microsoft.com/office/drawing/2010/main"/>
                </a:ext>
              </a:extLst>
            </a:blip>
            <a:stretch>
              <a:fillRect/>
            </a:stretch>
          </a:blip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1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1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de-DE" dirty="0"/>
          </a:p>
        </p:txBody>
      </p:sp>
    </p:spTree>
    <p:extLst>
      <p:ext uri="{BB962C8B-B14F-4D97-AF65-F5344CB8AC3E}">
        <p14:creationId xmlns:p14="http://schemas.microsoft.com/office/powerpoint/2010/main" val="1982299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85576" y="903829"/>
            <a:ext cx="8431331" cy="1092958"/>
          </a:xfrm>
        </p:spPr>
        <p:txBody>
          <a:bodyPr/>
          <a:lstStyle/>
          <a:p>
            <a:r>
              <a:rPr lang="en-GB" dirty="0"/>
              <a:t>Academic </a:t>
            </a:r>
            <a:br>
              <a:rPr lang="en-GB" dirty="0"/>
            </a:br>
            <a:r>
              <a:rPr lang="en-GB" dirty="0"/>
              <a:t>programmes</a:t>
            </a:r>
          </a:p>
        </p:txBody>
      </p:sp>
      <p:sp>
        <p:nvSpPr>
          <p:cNvPr id="5" name="Textplatzhalter 4"/>
          <p:cNvSpPr>
            <a:spLocks noGrp="1"/>
          </p:cNvSpPr>
          <p:nvPr>
            <p:ph type="body" sz="quarter" idx="14"/>
          </p:nvPr>
        </p:nvSpPr>
        <p:spPr>
          <a:xfrm>
            <a:off x="2401913" y="2116527"/>
            <a:ext cx="3165829" cy="1435567"/>
          </a:xfrm>
        </p:spPr>
        <p:txBody>
          <a:bodyPr>
            <a:normAutofit/>
          </a:bodyPr>
          <a:lstStyle/>
          <a:p>
            <a:r>
              <a:rPr lang="en-GB" sz="1100" dirty="0"/>
              <a:t>Frankfurt School offers a full range of academic degree programmes from Bachelor to Doctoral that are internationally accredited and regularly represented in international rankings as one of Europe’s leading business schools. </a:t>
            </a:r>
          </a:p>
        </p:txBody>
      </p:sp>
      <p:sp>
        <p:nvSpPr>
          <p:cNvPr id="6" name="Textplatzhalter 5"/>
          <p:cNvSpPr>
            <a:spLocks noGrp="1"/>
          </p:cNvSpPr>
          <p:nvPr>
            <p:ph type="body" sz="half" idx="15"/>
          </p:nvPr>
        </p:nvSpPr>
        <p:spPr/>
        <p:txBody>
          <a:bodyPr/>
          <a:lstStyle/>
          <a:p>
            <a:r>
              <a:rPr lang="en-GB" dirty="0"/>
              <a:t>Academic programmes</a:t>
            </a:r>
          </a:p>
        </p:txBody>
      </p:sp>
      <p:sp>
        <p:nvSpPr>
          <p:cNvPr id="58" name="Textplatzhalter 4">
            <a:extLst>
              <a:ext uri="{FF2B5EF4-FFF2-40B4-BE49-F238E27FC236}">
                <a16:creationId xmlns:a16="http://schemas.microsoft.com/office/drawing/2014/main" id="{0FC59D71-6978-7A49-B3D4-753B39E06C7A}"/>
              </a:ext>
            </a:extLst>
          </p:cNvPr>
          <p:cNvSpPr txBox="1">
            <a:spLocks/>
          </p:cNvSpPr>
          <p:nvPr/>
        </p:nvSpPr>
        <p:spPr>
          <a:xfrm>
            <a:off x="5685501" y="2116527"/>
            <a:ext cx="2957520" cy="1334067"/>
          </a:xfrm>
          <a:prstGeom prst="rect">
            <a:avLst/>
          </a:prstGeom>
        </p:spPr>
        <p:txBody>
          <a:bodyPr vert="horz" lIns="91440" tIns="45720" rIns="91440" bIns="45720" rtlCol="0">
            <a:normAutofit/>
          </a:bodyPr>
          <a:lstStyle>
            <a:lvl1pPr marL="0" indent="0" algn="l" defTabSz="914400" rtl="0" eaLnBrk="1" latinLnBrk="0" hangingPunct="1">
              <a:lnSpc>
                <a:spcPts val="1800"/>
              </a:lnSpc>
              <a:spcBef>
                <a:spcPts val="1000"/>
              </a:spcBef>
              <a:buFont typeface="Arial"/>
              <a:buNone/>
              <a:defRPr sz="1400" kern="1200">
                <a:solidFill>
                  <a:schemeClr val="tx1"/>
                </a:solidFill>
                <a:latin typeface="+mj-lt"/>
                <a:ea typeface="+mn-ea"/>
                <a:cs typeface="+mn-cs"/>
              </a:defRPr>
            </a:lvl1pPr>
            <a:lvl2pPr marL="685800" indent="-228600" algn="l" defTabSz="914400" rtl="0" eaLnBrk="1" latinLnBrk="0" hangingPunct="1">
              <a:lnSpc>
                <a:spcPts val="1600"/>
              </a:lnSpc>
              <a:spcBef>
                <a:spcPts val="500"/>
              </a:spcBef>
              <a:buFont typeface="Wingdings" panose="05000000000000000000" pitchFamily="2" charset="2"/>
              <a:buChar char="§"/>
              <a:defRPr sz="1200" kern="1200">
                <a:solidFill>
                  <a:schemeClr val="tx1"/>
                </a:solidFill>
                <a:latin typeface="+mj-lt"/>
                <a:ea typeface="+mn-ea"/>
                <a:cs typeface="+mn-cs"/>
              </a:defRPr>
            </a:lvl2pPr>
            <a:lvl3pPr marL="1143000" indent="-228600" algn="l" defTabSz="914400" rtl="0" eaLnBrk="1" latinLnBrk="0" hangingPunct="1">
              <a:lnSpc>
                <a:spcPts val="1600"/>
              </a:lnSpc>
              <a:spcBef>
                <a:spcPts val="500"/>
              </a:spcBef>
              <a:buFont typeface="Wingdings" panose="05000000000000000000" pitchFamily="2" charset="2"/>
              <a:buChar char="§"/>
              <a:defRPr sz="1200" kern="1200">
                <a:solidFill>
                  <a:schemeClr val="tx1"/>
                </a:solidFill>
                <a:latin typeface="+mj-lt"/>
                <a:ea typeface="+mn-ea"/>
                <a:cs typeface="+mn-cs"/>
              </a:defRPr>
            </a:lvl3pPr>
            <a:lvl4pPr marL="1600200" indent="-228600" algn="l" defTabSz="914400" rtl="0" eaLnBrk="1" latinLnBrk="0" hangingPunct="1">
              <a:lnSpc>
                <a:spcPts val="1600"/>
              </a:lnSpc>
              <a:spcBef>
                <a:spcPts val="500"/>
              </a:spcBef>
              <a:buFont typeface="Wingdings" panose="05000000000000000000" pitchFamily="2" charset="2"/>
              <a:buChar char="§"/>
              <a:defRPr sz="1200" kern="1200">
                <a:solidFill>
                  <a:schemeClr val="tx1"/>
                </a:solidFill>
                <a:latin typeface="+mj-lt"/>
                <a:ea typeface="+mn-ea"/>
                <a:cs typeface="+mn-cs"/>
              </a:defRPr>
            </a:lvl4pPr>
            <a:lvl5pPr marL="2057400" indent="-228600" algn="l" defTabSz="914400" rtl="0" eaLnBrk="1" latinLnBrk="0" hangingPunct="1">
              <a:lnSpc>
                <a:spcPts val="1600"/>
              </a:lnSpc>
              <a:spcBef>
                <a:spcPts val="500"/>
              </a:spcBef>
              <a:buFont typeface="Wingdings" panose="05000000000000000000" pitchFamily="2" charset="2"/>
              <a:buChar char="§"/>
              <a:defRPr sz="12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1100" dirty="0"/>
              <a:t>Students in our programmes benefit from highly interactive classes with a focus on providing a mixture of scientific rigour and practical relevance with a participant-centred</a:t>
            </a:r>
            <a:br>
              <a:rPr lang="en-GB" sz="1100" dirty="0"/>
            </a:br>
            <a:r>
              <a:rPr lang="en-GB" sz="1100" dirty="0"/>
              <a:t>approach to learning.</a:t>
            </a:r>
          </a:p>
          <a:p>
            <a:endParaRPr lang="en-GB" dirty="0"/>
          </a:p>
        </p:txBody>
      </p:sp>
      <p:grpSp>
        <p:nvGrpSpPr>
          <p:cNvPr id="26" name="Gruppierung 31"/>
          <p:cNvGrpSpPr/>
          <p:nvPr/>
        </p:nvGrpSpPr>
        <p:grpSpPr>
          <a:xfrm>
            <a:off x="109883" y="3387832"/>
            <a:ext cx="8428462" cy="3246256"/>
            <a:chOff x="-173508" y="2507429"/>
            <a:chExt cx="11237916" cy="3246256"/>
          </a:xfrm>
        </p:grpSpPr>
        <p:sp>
          <p:nvSpPr>
            <p:cNvPr id="32" name="Rechteck 31"/>
            <p:cNvSpPr/>
            <p:nvPr/>
          </p:nvSpPr>
          <p:spPr>
            <a:xfrm>
              <a:off x="389792" y="2507429"/>
              <a:ext cx="2063994" cy="543939"/>
            </a:xfrm>
            <a:prstGeom prst="rect">
              <a:avLst/>
            </a:prstGeom>
            <a:solidFill>
              <a:srgbClr val="173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b="1" dirty="0"/>
                <a:t>DOCTORAL PROGRAMME</a:t>
              </a:r>
            </a:p>
          </p:txBody>
        </p:sp>
        <p:sp>
          <p:nvSpPr>
            <p:cNvPr id="35" name="Rechteck 34"/>
            <p:cNvSpPr/>
            <p:nvPr/>
          </p:nvSpPr>
          <p:spPr>
            <a:xfrm>
              <a:off x="4682902" y="3122828"/>
              <a:ext cx="2063994" cy="5439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b="1" dirty="0"/>
                <a:t>EXECUTIVE MBA</a:t>
              </a:r>
            </a:p>
          </p:txBody>
        </p:sp>
        <p:sp>
          <p:nvSpPr>
            <p:cNvPr id="36" name="Rechteck 35"/>
            <p:cNvSpPr/>
            <p:nvPr/>
          </p:nvSpPr>
          <p:spPr>
            <a:xfrm>
              <a:off x="4682902" y="3720226"/>
              <a:ext cx="2063994" cy="5439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b="1" dirty="0"/>
                <a:t>MASTER OF FINANCIAL LAW</a:t>
              </a:r>
            </a:p>
          </p:txBody>
        </p:sp>
        <p:sp>
          <p:nvSpPr>
            <p:cNvPr id="37" name="Rechteck 36"/>
            <p:cNvSpPr/>
            <p:nvPr/>
          </p:nvSpPr>
          <p:spPr>
            <a:xfrm>
              <a:off x="389792" y="4535793"/>
              <a:ext cx="2063993" cy="5439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b="1" dirty="0"/>
                <a:t>MASTER OF FINANCE</a:t>
              </a:r>
            </a:p>
          </p:txBody>
        </p:sp>
        <p:sp>
          <p:nvSpPr>
            <p:cNvPr id="38" name="Rechteck 37"/>
            <p:cNvSpPr/>
            <p:nvPr/>
          </p:nvSpPr>
          <p:spPr>
            <a:xfrm>
              <a:off x="2534037" y="4535793"/>
              <a:ext cx="2009638" cy="5439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b="1" dirty="0"/>
                <a:t>MASTER IN MANAGEMENT</a:t>
              </a:r>
            </a:p>
          </p:txBody>
        </p:sp>
        <p:sp>
          <p:nvSpPr>
            <p:cNvPr id="39" name="Rechteck 38"/>
            <p:cNvSpPr/>
            <p:nvPr/>
          </p:nvSpPr>
          <p:spPr>
            <a:xfrm>
              <a:off x="4682902" y="4535792"/>
              <a:ext cx="2063994" cy="5439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b="1" dirty="0"/>
                <a:t>MASTER IN APPLIED </a:t>
              </a:r>
              <a:br>
                <a:rPr lang="en-GB" sz="1100" b="1" dirty="0"/>
              </a:br>
              <a:r>
                <a:rPr lang="en-GB" sz="1100" b="1" dirty="0"/>
                <a:t>DATA SCIENCE</a:t>
              </a:r>
            </a:p>
          </p:txBody>
        </p:sp>
        <p:sp>
          <p:nvSpPr>
            <p:cNvPr id="40" name="Rechteck 39"/>
            <p:cNvSpPr/>
            <p:nvPr/>
          </p:nvSpPr>
          <p:spPr>
            <a:xfrm>
              <a:off x="389792" y="5136032"/>
              <a:ext cx="2063994" cy="54393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b="1" dirty="0"/>
                <a:t>BACHELOR OF SCIENCE</a:t>
              </a:r>
            </a:p>
          </p:txBody>
        </p:sp>
        <p:sp>
          <p:nvSpPr>
            <p:cNvPr id="41" name="Rechteck 40"/>
            <p:cNvSpPr/>
            <p:nvPr/>
          </p:nvSpPr>
          <p:spPr>
            <a:xfrm>
              <a:off x="2534037" y="5136032"/>
              <a:ext cx="2009638" cy="54393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b="1" dirty="0"/>
                <a:t>BACHELOR OF ARTS</a:t>
              </a:r>
            </a:p>
          </p:txBody>
        </p:sp>
        <p:cxnSp>
          <p:nvCxnSpPr>
            <p:cNvPr id="42" name="Gerade Verbindung 41"/>
            <p:cNvCxnSpPr>
              <a:cxnSpLocks/>
            </p:cNvCxnSpPr>
            <p:nvPr/>
          </p:nvCxnSpPr>
          <p:spPr>
            <a:xfrm>
              <a:off x="81762" y="4379976"/>
              <a:ext cx="1098264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Gerade Verbindung 42"/>
            <p:cNvCxnSpPr>
              <a:cxnSpLocks/>
            </p:cNvCxnSpPr>
            <p:nvPr/>
          </p:nvCxnSpPr>
          <p:spPr>
            <a:xfrm>
              <a:off x="232764" y="2507429"/>
              <a:ext cx="0" cy="3246256"/>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4" name="Rechteck 43"/>
            <p:cNvSpPr/>
            <p:nvPr/>
          </p:nvSpPr>
          <p:spPr>
            <a:xfrm rot="16200000">
              <a:off x="-660725" y="3466273"/>
              <a:ext cx="1343766" cy="369331"/>
            </a:xfrm>
            <a:prstGeom prst="rect">
              <a:avLst/>
            </a:prstGeom>
          </p:spPr>
          <p:txBody>
            <a:bodyPr wrap="none">
              <a:spAutoFit/>
            </a:bodyPr>
            <a:lstStyle/>
            <a:p>
              <a:r>
                <a:rPr lang="en-GB" sz="1200" b="1" dirty="0"/>
                <a:t>POST-EXPERIENCE</a:t>
              </a:r>
            </a:p>
          </p:txBody>
        </p:sp>
        <p:sp>
          <p:nvSpPr>
            <p:cNvPr id="45" name="Rechteck 44"/>
            <p:cNvSpPr/>
            <p:nvPr/>
          </p:nvSpPr>
          <p:spPr>
            <a:xfrm rot="16200000">
              <a:off x="-639020" y="4918841"/>
              <a:ext cx="1300356" cy="369331"/>
            </a:xfrm>
            <a:prstGeom prst="rect">
              <a:avLst/>
            </a:prstGeom>
          </p:spPr>
          <p:txBody>
            <a:bodyPr wrap="none">
              <a:spAutoFit/>
            </a:bodyPr>
            <a:lstStyle/>
            <a:p>
              <a:r>
                <a:rPr lang="en-GB" sz="1200" b="1" dirty="0"/>
                <a:t>PRE-EXPERIENCE</a:t>
              </a:r>
            </a:p>
          </p:txBody>
        </p:sp>
      </p:grpSp>
      <p:sp>
        <p:nvSpPr>
          <p:cNvPr id="46" name="Rechteck 45">
            <a:extLst>
              <a:ext uri="{FF2B5EF4-FFF2-40B4-BE49-F238E27FC236}">
                <a16:creationId xmlns:a16="http://schemas.microsoft.com/office/drawing/2014/main" id="{D535DE99-13D0-D347-B2BA-919F7761F2AF}"/>
              </a:ext>
            </a:extLst>
          </p:cNvPr>
          <p:cNvSpPr/>
          <p:nvPr/>
        </p:nvSpPr>
        <p:spPr>
          <a:xfrm>
            <a:off x="5367053" y="3997026"/>
            <a:ext cx="1548000" cy="5439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900" b="1" dirty="0"/>
              <a:t>MBA IN INTERNATIONAL HEALTHCARE MANAGEMENT</a:t>
            </a:r>
          </a:p>
        </p:txBody>
      </p:sp>
      <p:sp>
        <p:nvSpPr>
          <p:cNvPr id="47" name="Rechteck 46">
            <a:extLst>
              <a:ext uri="{FF2B5EF4-FFF2-40B4-BE49-F238E27FC236}">
                <a16:creationId xmlns:a16="http://schemas.microsoft.com/office/drawing/2014/main" id="{AB8F3BE6-E4C7-604A-AEC5-75440C5DED19}"/>
              </a:ext>
            </a:extLst>
          </p:cNvPr>
          <p:cNvSpPr/>
          <p:nvPr/>
        </p:nvSpPr>
        <p:spPr>
          <a:xfrm>
            <a:off x="6990345" y="3997027"/>
            <a:ext cx="1548000" cy="5439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900" b="1" dirty="0"/>
              <a:t>MBA FOR EXECUTIVES- THE FS AFRICA INITIATIVE</a:t>
            </a:r>
          </a:p>
        </p:txBody>
      </p:sp>
      <p:sp>
        <p:nvSpPr>
          <p:cNvPr id="48" name="Rechteck 47">
            <a:extLst>
              <a:ext uri="{FF2B5EF4-FFF2-40B4-BE49-F238E27FC236}">
                <a16:creationId xmlns:a16="http://schemas.microsoft.com/office/drawing/2014/main" id="{3523BEF9-92AD-E14C-82BB-00EFDA530FE4}"/>
              </a:ext>
            </a:extLst>
          </p:cNvPr>
          <p:cNvSpPr/>
          <p:nvPr/>
        </p:nvSpPr>
        <p:spPr>
          <a:xfrm>
            <a:off x="2140548" y="4603419"/>
            <a:ext cx="1507240" cy="5439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b="1" dirty="0"/>
              <a:t>MASTER OF MERGERS &amp;</a:t>
            </a:r>
          </a:p>
          <a:p>
            <a:r>
              <a:rPr lang="en-GB" sz="1100" b="1" dirty="0"/>
              <a:t>ACQUISITIONS</a:t>
            </a:r>
          </a:p>
        </p:txBody>
      </p:sp>
      <p:sp>
        <p:nvSpPr>
          <p:cNvPr id="49" name="Rechteck 48">
            <a:extLst>
              <a:ext uri="{FF2B5EF4-FFF2-40B4-BE49-F238E27FC236}">
                <a16:creationId xmlns:a16="http://schemas.microsoft.com/office/drawing/2014/main" id="{9737A3D9-5127-3D47-893F-7AB811872D66}"/>
              </a:ext>
            </a:extLst>
          </p:cNvPr>
          <p:cNvSpPr/>
          <p:nvPr/>
        </p:nvSpPr>
        <p:spPr>
          <a:xfrm>
            <a:off x="532358" y="4595300"/>
            <a:ext cx="1548000" cy="5439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b="1" dirty="0"/>
              <a:t>MASTER IN AUDITING</a:t>
            </a:r>
          </a:p>
        </p:txBody>
      </p:sp>
      <p:sp>
        <p:nvSpPr>
          <p:cNvPr id="50" name="Rechteck 49">
            <a:extLst>
              <a:ext uri="{FF2B5EF4-FFF2-40B4-BE49-F238E27FC236}">
                <a16:creationId xmlns:a16="http://schemas.microsoft.com/office/drawing/2014/main" id="{E21C1408-DBE5-0549-87E4-F9411F6E4A72}"/>
              </a:ext>
            </a:extLst>
          </p:cNvPr>
          <p:cNvSpPr/>
          <p:nvPr/>
        </p:nvSpPr>
        <p:spPr>
          <a:xfrm>
            <a:off x="2140547" y="4001386"/>
            <a:ext cx="1548000" cy="5439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b="1" dirty="0"/>
              <a:t>PART-TIME MBA</a:t>
            </a:r>
          </a:p>
        </p:txBody>
      </p:sp>
      <p:sp>
        <p:nvSpPr>
          <p:cNvPr id="51" name="Rechteck 50">
            <a:extLst>
              <a:ext uri="{FF2B5EF4-FFF2-40B4-BE49-F238E27FC236}">
                <a16:creationId xmlns:a16="http://schemas.microsoft.com/office/drawing/2014/main" id="{5D23C709-2CFA-0B4C-B646-499D283EAA22}"/>
              </a:ext>
            </a:extLst>
          </p:cNvPr>
          <p:cNvSpPr/>
          <p:nvPr/>
        </p:nvSpPr>
        <p:spPr>
          <a:xfrm>
            <a:off x="532358" y="4001386"/>
            <a:ext cx="1548000" cy="5439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b="1" dirty="0"/>
              <a:t>FULL-TIME MBA</a:t>
            </a:r>
          </a:p>
        </p:txBody>
      </p:sp>
      <p:sp>
        <p:nvSpPr>
          <p:cNvPr id="52" name="Rechteck 51">
            <a:extLst>
              <a:ext uri="{FF2B5EF4-FFF2-40B4-BE49-F238E27FC236}">
                <a16:creationId xmlns:a16="http://schemas.microsoft.com/office/drawing/2014/main" id="{9737A3D9-5127-3D47-893F-7AB811872D66}"/>
              </a:ext>
            </a:extLst>
          </p:cNvPr>
          <p:cNvSpPr/>
          <p:nvPr/>
        </p:nvSpPr>
        <p:spPr>
          <a:xfrm>
            <a:off x="5367053" y="4595299"/>
            <a:ext cx="1548000" cy="5439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b="1" dirty="0"/>
              <a:t>MASTER OF CORPORATE PERFORMANCE &amp; RESTRUCTURING</a:t>
            </a:r>
          </a:p>
        </p:txBody>
      </p:sp>
      <p:sp>
        <p:nvSpPr>
          <p:cNvPr id="27" name="Rechteck 16">
            <a:extLst>
              <a:ext uri="{FF2B5EF4-FFF2-40B4-BE49-F238E27FC236}">
                <a16:creationId xmlns:a16="http://schemas.microsoft.com/office/drawing/2014/main" id="{67E836D0-984E-5948-8319-B32FE177D828}"/>
              </a:ext>
            </a:extLst>
          </p:cNvPr>
          <p:cNvSpPr/>
          <p:nvPr/>
        </p:nvSpPr>
        <p:spPr>
          <a:xfrm>
            <a:off x="6981905" y="4595298"/>
            <a:ext cx="1556440" cy="549269"/>
          </a:xfrm>
          <a:prstGeom prst="rect">
            <a:avLst/>
          </a:prstGeom>
          <a:solidFill>
            <a:srgbClr val="6678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dirty="0"/>
              <a:t>MASTER IN </a:t>
            </a:r>
            <a:r>
              <a:rPr lang="en-US" sz="1050" b="1" dirty="0" smtClean="0"/>
              <a:t>DATA ANALYTICS &amp; MANAGEMENT</a:t>
            </a:r>
            <a:endParaRPr lang="en-US" sz="1050" b="1" dirty="0"/>
          </a:p>
        </p:txBody>
      </p:sp>
    </p:spTree>
    <p:extLst>
      <p:ext uri="{BB962C8B-B14F-4D97-AF65-F5344CB8AC3E}">
        <p14:creationId xmlns:p14="http://schemas.microsoft.com/office/powerpoint/2010/main" val="1583318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platzhalter 4">
            <a:extLst>
              <a:ext uri="{FF2B5EF4-FFF2-40B4-BE49-F238E27FC236}">
                <a16:creationId xmlns:a16="http://schemas.microsoft.com/office/drawing/2014/main" id="{970C064E-0178-BC44-8DDE-13948D08BC3C}"/>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a:stretch/>
        </p:blipFill>
        <p:spPr>
          <a:xfrm>
            <a:off x="0" y="-1449"/>
            <a:ext cx="9144000" cy="2682304"/>
          </a:xfrm>
        </p:spPr>
      </p:pic>
      <p:sp>
        <p:nvSpPr>
          <p:cNvPr id="3" name="Titel 2"/>
          <p:cNvSpPr>
            <a:spLocks noGrp="1"/>
          </p:cNvSpPr>
          <p:nvPr>
            <p:ph type="title"/>
          </p:nvPr>
        </p:nvSpPr>
        <p:spPr/>
        <p:txBody>
          <a:bodyPr/>
          <a:lstStyle/>
          <a:p>
            <a:r>
              <a:rPr lang="en-GB" dirty="0"/>
              <a:t>Bachelor </a:t>
            </a:r>
            <a:br>
              <a:rPr lang="en-GB" dirty="0"/>
            </a:br>
            <a:r>
              <a:rPr lang="en-GB" dirty="0" err="1"/>
              <a:t>programMEs</a:t>
            </a:r>
            <a:endParaRPr lang="en-GB" dirty="0"/>
          </a:p>
        </p:txBody>
      </p:sp>
      <p:sp>
        <p:nvSpPr>
          <p:cNvPr id="4" name="Textplatzhalter 3"/>
          <p:cNvSpPr>
            <a:spLocks noGrp="1"/>
          </p:cNvSpPr>
          <p:nvPr>
            <p:ph type="body" sz="half" idx="15"/>
          </p:nvPr>
        </p:nvSpPr>
        <p:spPr/>
        <p:txBody>
          <a:bodyPr/>
          <a:lstStyle/>
          <a:p>
            <a:r>
              <a:rPr lang="en-GB" dirty="0"/>
              <a:t>Academic programmes</a:t>
            </a:r>
          </a:p>
        </p:txBody>
      </p:sp>
      <p:graphicFrame>
        <p:nvGraphicFramePr>
          <p:cNvPr id="6" name="Tabelle 5"/>
          <p:cNvGraphicFramePr>
            <a:graphicFrameLocks noGrp="1"/>
          </p:cNvGraphicFramePr>
          <p:nvPr>
            <p:extLst>
              <p:ext uri="{D42A27DB-BD31-4B8C-83A1-F6EECF244321}">
                <p14:modId xmlns:p14="http://schemas.microsoft.com/office/powerpoint/2010/main" val="155385608"/>
              </p:ext>
            </p:extLst>
          </p:nvPr>
        </p:nvGraphicFramePr>
        <p:xfrm>
          <a:off x="291228" y="3217381"/>
          <a:ext cx="8620025" cy="2748280"/>
        </p:xfrm>
        <a:graphic>
          <a:graphicData uri="http://schemas.openxmlformats.org/drawingml/2006/table">
            <a:tbl>
              <a:tblPr firstRow="1" bandRow="1">
                <a:tableStyleId>{F5AB1C69-6EDB-4FF4-983F-18BD219EF322}</a:tableStyleId>
              </a:tblPr>
              <a:tblGrid>
                <a:gridCol w="3976498">
                  <a:extLst>
                    <a:ext uri="{9D8B030D-6E8A-4147-A177-3AD203B41FA5}">
                      <a16:colId xmlns:a16="http://schemas.microsoft.com/office/drawing/2014/main" val="20000"/>
                    </a:ext>
                  </a:extLst>
                </a:gridCol>
                <a:gridCol w="4643527">
                  <a:extLst>
                    <a:ext uri="{9D8B030D-6E8A-4147-A177-3AD203B41FA5}">
                      <a16:colId xmlns:a16="http://schemas.microsoft.com/office/drawing/2014/main" val="20001"/>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prstClr val="white"/>
                          </a:solidFill>
                          <a:effectLst/>
                          <a:uLnTx/>
                          <a:uFillTx/>
                          <a:latin typeface="+mn-lt"/>
                          <a:ea typeface="+mn-ea"/>
                          <a:cs typeface="+mn-cs"/>
                        </a:rPr>
                        <a:t>BACHELOR IN BUSINESS ADMINISTRATION</a:t>
                      </a:r>
                      <a:r>
                        <a:rPr lang="en-GB" sz="1100" b="0" i="0" u="none" strike="noStrike" kern="1200" baseline="0" dirty="0">
                          <a:solidFill>
                            <a:schemeClr val="lt1"/>
                          </a:solidFill>
                          <a:latin typeface="+mn-lt"/>
                          <a:ea typeface="+mn-ea"/>
                          <a:cs typeface="+mn-cs"/>
                        </a:rPr>
                        <a:t>	</a:t>
                      </a:r>
                    </a:p>
                  </a:txBody>
                  <a:tcPr marL="68580" marR="68580" anchor="ctr">
                    <a:solidFill>
                      <a:srgbClr val="30427A"/>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prstClr val="white"/>
                          </a:solidFill>
                          <a:effectLst/>
                          <a:uLnTx/>
                          <a:uFillTx/>
                          <a:latin typeface="+mn-lt"/>
                          <a:ea typeface="+mn-ea"/>
                          <a:cs typeface="+mn-cs"/>
                        </a:rPr>
                        <a:t>BACHELOR IN BETRIEBSWIRTSCHAFTSLEHRE</a:t>
                      </a:r>
                    </a:p>
                  </a:txBody>
                  <a:tcPr marL="68580" marR="68580" anchor="ctr">
                    <a:solidFill>
                      <a:srgbClr val="30427A"/>
                    </a:solidFill>
                  </a:tcPr>
                </a:tc>
                <a:extLst>
                  <a:ext uri="{0D108BD9-81ED-4DB2-BD59-A6C34878D82A}">
                    <a16:rowId xmlns:a16="http://schemas.microsoft.com/office/drawing/2014/main" val="10000"/>
                  </a:ext>
                </a:extLst>
              </a:tr>
              <a:tr h="370840">
                <a:tc>
                  <a:txBody>
                    <a:bodyPr/>
                    <a:lstStyle/>
                    <a:p>
                      <a:r>
                        <a:rPr lang="en-GB" sz="1100" b="0" i="0" u="none" strike="noStrike" baseline="0" dirty="0">
                          <a:solidFill>
                            <a:srgbClr val="404041"/>
                          </a:solidFill>
                          <a:latin typeface="+mj-lt"/>
                        </a:rPr>
                        <a:t>Bachelor of Science (BSc)</a:t>
                      </a:r>
                    </a:p>
                  </a:txBody>
                  <a:tcPr marL="68580" marR="685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404041"/>
                          </a:solidFill>
                          <a:effectLst/>
                          <a:uLnTx/>
                          <a:uFillTx/>
                          <a:latin typeface="+mj-lt"/>
                          <a:ea typeface="+mn-ea"/>
                          <a:cs typeface="+mn-cs"/>
                        </a:rPr>
                        <a:t>Bachelor of Arts</a:t>
                      </a:r>
                    </a:p>
                  </a:txBody>
                  <a:tcPr marL="68580" marR="68580" anchor="ctr"/>
                </a:tc>
                <a:extLst>
                  <a:ext uri="{0D108BD9-81ED-4DB2-BD59-A6C34878D82A}">
                    <a16:rowId xmlns:a16="http://schemas.microsoft.com/office/drawing/2014/main" val="10001"/>
                  </a:ext>
                </a:extLst>
              </a:tr>
              <a:tr h="370840">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charset="2"/>
                        <a:buChar char="§"/>
                        <a:tabLst/>
                        <a:defRPr/>
                      </a:pPr>
                      <a:r>
                        <a:rPr lang="en-GB" sz="1100" b="0" i="0" u="none" strike="noStrike" baseline="0" dirty="0">
                          <a:solidFill>
                            <a:srgbClr val="404041"/>
                          </a:solidFill>
                          <a:latin typeface="+mj-lt"/>
                        </a:rPr>
                        <a:t>Auditing and Consulting (with KMPG)</a:t>
                      </a:r>
                    </a:p>
                    <a:p>
                      <a:pPr marL="171450" marR="0" lvl="0" indent="-171450" algn="l" defTabSz="914400" rtl="0" eaLnBrk="1" fontAlgn="auto" latinLnBrk="0" hangingPunct="1">
                        <a:lnSpc>
                          <a:spcPct val="100000"/>
                        </a:lnSpc>
                        <a:spcBef>
                          <a:spcPts val="0"/>
                        </a:spcBef>
                        <a:spcAft>
                          <a:spcPts val="0"/>
                        </a:spcAft>
                        <a:buClrTx/>
                        <a:buSzTx/>
                        <a:buFont typeface="Wingdings" charset="2"/>
                        <a:buChar char="§"/>
                        <a:tabLst/>
                        <a:defRPr/>
                      </a:pPr>
                      <a:r>
                        <a:rPr lang="en-GB" sz="1100" b="0" i="0" u="none" strike="noStrike" baseline="0" dirty="0">
                          <a:solidFill>
                            <a:srgbClr val="404041"/>
                          </a:solidFill>
                          <a:latin typeface="+mj-lt"/>
                        </a:rPr>
                        <a:t>Banking and Finance</a:t>
                      </a:r>
                    </a:p>
                    <a:p>
                      <a:pPr marL="171450" marR="0" lvl="0" indent="-171450" algn="l" defTabSz="914400" rtl="0" eaLnBrk="1" fontAlgn="auto" latinLnBrk="0" hangingPunct="1">
                        <a:lnSpc>
                          <a:spcPct val="100000"/>
                        </a:lnSpc>
                        <a:spcBef>
                          <a:spcPts val="0"/>
                        </a:spcBef>
                        <a:spcAft>
                          <a:spcPts val="0"/>
                        </a:spcAft>
                        <a:buClrTx/>
                        <a:buSzTx/>
                        <a:buFont typeface="Wingdings" charset="2"/>
                        <a:buChar char="§"/>
                        <a:tabLst/>
                        <a:defRPr/>
                      </a:pPr>
                      <a:r>
                        <a:rPr lang="en-GB" sz="1100" b="0" i="0" u="none" strike="noStrike" baseline="0" dirty="0">
                          <a:solidFill>
                            <a:srgbClr val="404041"/>
                          </a:solidFill>
                          <a:latin typeface="+mj-lt"/>
                        </a:rPr>
                        <a:t>Digital Business</a:t>
                      </a:r>
                    </a:p>
                    <a:p>
                      <a:pPr marL="171450" marR="0" lvl="0" indent="-171450" algn="l" defTabSz="914400" rtl="0" eaLnBrk="1" fontAlgn="auto" latinLnBrk="0" hangingPunct="1">
                        <a:lnSpc>
                          <a:spcPct val="100000"/>
                        </a:lnSpc>
                        <a:spcBef>
                          <a:spcPts val="0"/>
                        </a:spcBef>
                        <a:spcAft>
                          <a:spcPts val="0"/>
                        </a:spcAft>
                        <a:buClrTx/>
                        <a:buSzTx/>
                        <a:buFont typeface="Wingdings" charset="2"/>
                        <a:buChar char="§"/>
                        <a:tabLst/>
                        <a:defRPr/>
                      </a:pPr>
                      <a:r>
                        <a:rPr lang="en-GB" sz="1100" b="0" i="0" u="none" strike="noStrike" baseline="0" dirty="0">
                          <a:solidFill>
                            <a:srgbClr val="404041"/>
                          </a:solidFill>
                          <a:latin typeface="+mj-lt"/>
                        </a:rPr>
                        <a:t>General Management</a:t>
                      </a:r>
                    </a:p>
                    <a:p>
                      <a:pPr marL="171450" marR="0" lvl="0" indent="-171450" algn="l" defTabSz="914400" rtl="0" eaLnBrk="1" fontAlgn="auto" latinLnBrk="0" hangingPunct="1">
                        <a:lnSpc>
                          <a:spcPct val="100000"/>
                        </a:lnSpc>
                        <a:spcBef>
                          <a:spcPts val="0"/>
                        </a:spcBef>
                        <a:spcAft>
                          <a:spcPts val="0"/>
                        </a:spcAft>
                        <a:buClrTx/>
                        <a:buSzTx/>
                        <a:buFont typeface="Wingdings" charset="2"/>
                        <a:buChar char="§"/>
                        <a:tabLst/>
                        <a:defRPr/>
                      </a:pPr>
                      <a:r>
                        <a:rPr lang="en-GB" sz="1100" b="0" i="0" u="none" strike="noStrike" baseline="0" dirty="0">
                          <a:solidFill>
                            <a:srgbClr val="404041"/>
                          </a:solidFill>
                          <a:latin typeface="+mj-lt"/>
                        </a:rPr>
                        <a:t>International Management</a:t>
                      </a:r>
                    </a:p>
                    <a:p>
                      <a:pPr marL="171450" marR="0" lvl="0" indent="-171450" algn="l" defTabSz="914400" rtl="0" eaLnBrk="1" fontAlgn="auto" latinLnBrk="0" hangingPunct="1">
                        <a:lnSpc>
                          <a:spcPct val="100000"/>
                        </a:lnSpc>
                        <a:spcBef>
                          <a:spcPts val="0"/>
                        </a:spcBef>
                        <a:spcAft>
                          <a:spcPts val="0"/>
                        </a:spcAft>
                        <a:buClrTx/>
                        <a:buSzTx/>
                        <a:buFont typeface="Wingdings" charset="2"/>
                        <a:buChar char="§"/>
                        <a:tabLst/>
                        <a:defRPr/>
                      </a:pPr>
                      <a:r>
                        <a:rPr lang="en-GB" sz="1100" b="0" i="0" u="none" strike="noStrike" baseline="0" dirty="0">
                          <a:solidFill>
                            <a:srgbClr val="404041"/>
                          </a:solidFill>
                          <a:latin typeface="+mj-lt"/>
                        </a:rPr>
                        <a:t>Management, Philosophy &amp; Economics</a:t>
                      </a:r>
                    </a:p>
                    <a:p>
                      <a:pPr marL="171450" marR="0" lvl="0" indent="-171450" algn="l" defTabSz="914400" rtl="0" eaLnBrk="1" fontAlgn="auto" latinLnBrk="0" hangingPunct="1">
                        <a:lnSpc>
                          <a:spcPct val="100000"/>
                        </a:lnSpc>
                        <a:spcBef>
                          <a:spcPts val="0"/>
                        </a:spcBef>
                        <a:spcAft>
                          <a:spcPts val="0"/>
                        </a:spcAft>
                        <a:buClrTx/>
                        <a:buSzTx/>
                        <a:buFont typeface="Wingdings" charset="2"/>
                        <a:buChar char="§"/>
                        <a:tabLst/>
                        <a:defRPr/>
                      </a:pPr>
                      <a:r>
                        <a:rPr lang="en-GB" sz="1100" b="0" i="0" u="none" strike="noStrike" baseline="0" dirty="0">
                          <a:solidFill>
                            <a:srgbClr val="404041"/>
                          </a:solidFill>
                          <a:latin typeface="+mj-lt"/>
                        </a:rPr>
                        <a:t>Marketing</a:t>
                      </a:r>
                    </a:p>
                  </a:txBody>
                  <a:tcPr marL="68580" marR="68580"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charset="2"/>
                        <a:buChar char="§"/>
                        <a:tabLst/>
                        <a:defRPr/>
                      </a:pPr>
                      <a:r>
                        <a:rPr lang="en-GB" sz="1100" b="0" i="0" u="none" strike="noStrike" baseline="0" dirty="0" err="1">
                          <a:solidFill>
                            <a:srgbClr val="404041"/>
                          </a:solidFill>
                          <a:latin typeface="+mj-lt"/>
                        </a:rPr>
                        <a:t>Betriebswirtschaftslehre</a:t>
                      </a:r>
                      <a:r>
                        <a:rPr lang="en-GB" sz="1100" b="0" i="0" u="none" strike="noStrike" baseline="0" dirty="0">
                          <a:solidFill>
                            <a:srgbClr val="404041"/>
                          </a:solidFill>
                          <a:latin typeface="+mj-lt"/>
                        </a:rPr>
                        <a:t/>
                      </a:r>
                      <a:br>
                        <a:rPr lang="en-GB" sz="1100" b="0" i="0" u="none" strike="noStrike" baseline="0" dirty="0">
                          <a:solidFill>
                            <a:srgbClr val="404041"/>
                          </a:solidFill>
                          <a:latin typeface="+mj-lt"/>
                        </a:rPr>
                      </a:br>
                      <a:r>
                        <a:rPr lang="en-GB" sz="1100" b="0" i="0" u="none" strike="noStrike" baseline="0" dirty="0">
                          <a:solidFill>
                            <a:srgbClr val="404041"/>
                          </a:solidFill>
                          <a:latin typeface="+mj-lt"/>
                        </a:rPr>
                        <a:t>-   General Management</a:t>
                      </a:r>
                      <a:br>
                        <a:rPr lang="en-GB" sz="1100" b="0" i="0" u="none" strike="noStrike" baseline="0" dirty="0">
                          <a:solidFill>
                            <a:srgbClr val="404041"/>
                          </a:solidFill>
                          <a:latin typeface="+mj-lt"/>
                        </a:rPr>
                      </a:br>
                      <a:r>
                        <a:rPr lang="en-GB" sz="1100" b="0" i="0" u="none" strike="noStrike" baseline="0" dirty="0">
                          <a:solidFill>
                            <a:srgbClr val="404041"/>
                          </a:solidFill>
                          <a:latin typeface="+mj-lt"/>
                        </a:rPr>
                        <a:t>-   Financial Management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i="0" u="none" strike="noStrike" baseline="0" dirty="0">
                          <a:solidFill>
                            <a:srgbClr val="404041"/>
                          </a:solidFill>
                          <a:latin typeface="+mj-lt"/>
                        </a:rPr>
                        <a:t>     </a:t>
                      </a:r>
                      <a:r>
                        <a:rPr lang="en-GB" sz="500" b="0" i="0" u="none" strike="noStrike" baseline="0" dirty="0">
                          <a:solidFill>
                            <a:srgbClr val="404041"/>
                          </a:solidFill>
                          <a:latin typeface="+mj-lt"/>
                        </a:rPr>
                        <a:t> </a:t>
                      </a:r>
                      <a:r>
                        <a:rPr lang="en-GB" sz="1100" b="0" i="0" u="none" strike="noStrike" baseline="0" dirty="0">
                          <a:solidFill>
                            <a:srgbClr val="404041"/>
                          </a:solidFill>
                          <a:latin typeface="+mj-lt"/>
                        </a:rPr>
                        <a:t>-   Digital Management</a:t>
                      </a:r>
                    </a:p>
                  </a:txBody>
                  <a:tcPr marL="68580" marR="68580"/>
                </a:tc>
                <a:extLst>
                  <a:ext uri="{0D108BD9-81ED-4DB2-BD59-A6C34878D82A}">
                    <a16:rowId xmlns:a16="http://schemas.microsoft.com/office/drawing/2014/main" val="10002"/>
                  </a:ext>
                </a:extLst>
              </a:tr>
              <a:tr h="370840">
                <a:tc>
                  <a:txBody>
                    <a:bodyPr/>
                    <a:lstStyle/>
                    <a:p>
                      <a:r>
                        <a:rPr lang="en-GB" sz="1100" b="0" i="0" u="none" strike="noStrike" baseline="0" dirty="0">
                          <a:solidFill>
                            <a:srgbClr val="404041"/>
                          </a:solidFill>
                          <a:latin typeface="+mj-lt"/>
                        </a:rPr>
                        <a:t>7 semesters (full-time)</a:t>
                      </a:r>
                    </a:p>
                  </a:txBody>
                  <a:tcPr marL="68580" marR="685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404041"/>
                          </a:solidFill>
                          <a:effectLst/>
                          <a:uLnTx/>
                          <a:uFillTx/>
                          <a:latin typeface="+mj-lt"/>
                          <a:ea typeface="+mn-ea"/>
                          <a:cs typeface="+mn-cs"/>
                        </a:rPr>
                        <a:t>7 semesters (part-time)</a:t>
                      </a:r>
                    </a:p>
                  </a:txBody>
                  <a:tcPr marL="68580" marR="68580" anchor="ct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err="1">
                          <a:ln>
                            <a:noFill/>
                          </a:ln>
                          <a:solidFill>
                            <a:srgbClr val="404041"/>
                          </a:solidFill>
                          <a:effectLst/>
                          <a:uLnTx/>
                          <a:uFillTx/>
                          <a:latin typeface="+mj-lt"/>
                          <a:ea typeface="+mn-ea"/>
                          <a:cs typeface="+mn-cs"/>
                        </a:rPr>
                        <a:t>www.fs.de</a:t>
                      </a:r>
                      <a:r>
                        <a:rPr kumimoji="0" lang="en-GB" sz="1100" b="0" i="0" u="none" strike="noStrike" kern="1200" cap="none" spc="0" normalizeH="0" baseline="0" noProof="0" dirty="0">
                          <a:ln>
                            <a:noFill/>
                          </a:ln>
                          <a:solidFill>
                            <a:srgbClr val="404041"/>
                          </a:solidFill>
                          <a:effectLst/>
                          <a:uLnTx/>
                          <a:uFillTx/>
                          <a:latin typeface="+mj-lt"/>
                          <a:ea typeface="+mn-ea"/>
                          <a:cs typeface="+mn-cs"/>
                        </a:rPr>
                        <a:t>/</a:t>
                      </a:r>
                      <a:r>
                        <a:rPr kumimoji="0" lang="en-GB" sz="1100" b="0" i="0" u="none" strike="noStrike" kern="1200" cap="none" spc="0" normalizeH="0" baseline="0" noProof="0" dirty="0" err="1">
                          <a:ln>
                            <a:noFill/>
                          </a:ln>
                          <a:solidFill>
                            <a:srgbClr val="404041"/>
                          </a:solidFill>
                          <a:effectLst/>
                          <a:uLnTx/>
                          <a:uFillTx/>
                          <a:latin typeface="+mj-lt"/>
                          <a:ea typeface="+mn-ea"/>
                          <a:cs typeface="+mn-cs"/>
                        </a:rPr>
                        <a:t>bsc</a:t>
                      </a:r>
                      <a:endParaRPr kumimoji="0" lang="en-GB" sz="1100" b="0" i="0" u="none" strike="noStrike" kern="1200" cap="none" spc="0" normalizeH="0" baseline="0" noProof="0" dirty="0">
                        <a:ln>
                          <a:noFill/>
                        </a:ln>
                        <a:solidFill>
                          <a:srgbClr val="404041"/>
                        </a:solidFill>
                        <a:effectLst/>
                        <a:uLnTx/>
                        <a:uFillTx/>
                        <a:latin typeface="+mj-lt"/>
                        <a:ea typeface="+mn-ea"/>
                        <a:cs typeface="+mn-cs"/>
                      </a:endParaRPr>
                    </a:p>
                  </a:txBody>
                  <a:tcPr marL="68580" marR="685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err="1">
                          <a:ln>
                            <a:noFill/>
                          </a:ln>
                          <a:solidFill>
                            <a:srgbClr val="404041"/>
                          </a:solidFill>
                          <a:effectLst/>
                          <a:uLnTx/>
                          <a:uFillTx/>
                          <a:latin typeface="+mj-lt"/>
                          <a:ea typeface="+mn-ea"/>
                          <a:cs typeface="+mn-cs"/>
                        </a:rPr>
                        <a:t>www.fs.de</a:t>
                      </a:r>
                      <a:r>
                        <a:rPr kumimoji="0" lang="en-GB" sz="1100" b="0" i="0" u="none" strike="noStrike" kern="1200" cap="none" spc="0" normalizeH="0" baseline="0" noProof="0" dirty="0">
                          <a:ln>
                            <a:noFill/>
                          </a:ln>
                          <a:solidFill>
                            <a:srgbClr val="404041"/>
                          </a:solidFill>
                          <a:effectLst/>
                          <a:uLnTx/>
                          <a:uFillTx/>
                          <a:latin typeface="+mj-lt"/>
                          <a:ea typeface="+mn-ea"/>
                          <a:cs typeface="+mn-cs"/>
                        </a:rPr>
                        <a:t>/</a:t>
                      </a:r>
                      <a:r>
                        <a:rPr kumimoji="0" lang="en-GB" sz="1100" b="0" i="0" u="none" strike="noStrike" kern="1200" cap="none" spc="0" normalizeH="0" baseline="0" noProof="0" dirty="0" err="1">
                          <a:ln>
                            <a:noFill/>
                          </a:ln>
                          <a:solidFill>
                            <a:srgbClr val="404041"/>
                          </a:solidFill>
                          <a:effectLst/>
                          <a:uLnTx/>
                          <a:uFillTx/>
                          <a:latin typeface="+mj-lt"/>
                          <a:ea typeface="+mn-ea"/>
                          <a:cs typeface="+mn-cs"/>
                        </a:rPr>
                        <a:t>ba</a:t>
                      </a:r>
                      <a:endParaRPr kumimoji="0" lang="en-GB" sz="1100" b="0" i="0" u="none" strike="noStrike" kern="1200" cap="none" spc="0" normalizeH="0" baseline="0" noProof="0" dirty="0">
                        <a:ln>
                          <a:noFill/>
                        </a:ln>
                        <a:solidFill>
                          <a:srgbClr val="404041"/>
                        </a:solidFill>
                        <a:effectLst/>
                        <a:uLnTx/>
                        <a:uFillTx/>
                        <a:latin typeface="+mj-lt"/>
                        <a:ea typeface="+mn-ea"/>
                        <a:cs typeface="+mn-cs"/>
                      </a:endParaRPr>
                    </a:p>
                  </a:txBody>
                  <a:tcPr marL="68580" marR="68580" anchor="ctr"/>
                </a:tc>
                <a:extLst>
                  <a:ext uri="{0D108BD9-81ED-4DB2-BD59-A6C34878D82A}">
                    <a16:rowId xmlns:a16="http://schemas.microsoft.com/office/drawing/2014/main" val="10004"/>
                  </a:ext>
                </a:extLst>
              </a:tr>
            </a:tbl>
          </a:graphicData>
        </a:graphic>
      </p:graphicFrame>
      <p:cxnSp>
        <p:nvCxnSpPr>
          <p:cNvPr id="7" name="Gerade Verbindung 6"/>
          <p:cNvCxnSpPr/>
          <p:nvPr/>
        </p:nvCxnSpPr>
        <p:spPr>
          <a:xfrm>
            <a:off x="460093" y="625036"/>
            <a:ext cx="28646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5677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platzhalter 4">
            <a:extLst>
              <a:ext uri="{FF2B5EF4-FFF2-40B4-BE49-F238E27FC236}">
                <a16:creationId xmlns:a16="http://schemas.microsoft.com/office/drawing/2014/main" id="{FAFBE297-7EA2-2A46-B8E3-42789C14E07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a:off x="-1" y="-1449"/>
            <a:ext cx="9144000" cy="2578394"/>
          </a:xfrm>
          <a:prstGeom prst="rect">
            <a:avLst/>
          </a:prstGeom>
          <a:solidFill>
            <a:schemeClr val="bg1">
              <a:lumMod val="95000"/>
            </a:schemeClr>
          </a:solidFill>
        </p:spPr>
      </p:pic>
      <p:sp>
        <p:nvSpPr>
          <p:cNvPr id="3" name="Titel 2"/>
          <p:cNvSpPr>
            <a:spLocks noGrp="1"/>
          </p:cNvSpPr>
          <p:nvPr>
            <p:ph type="title"/>
          </p:nvPr>
        </p:nvSpPr>
        <p:spPr/>
        <p:txBody>
          <a:bodyPr/>
          <a:lstStyle/>
          <a:p>
            <a:r>
              <a:rPr lang="en-GB" dirty="0"/>
              <a:t>Master</a:t>
            </a:r>
            <a:br>
              <a:rPr lang="en-GB" dirty="0"/>
            </a:br>
            <a:r>
              <a:rPr lang="en-GB" dirty="0"/>
              <a:t>programmes</a:t>
            </a:r>
          </a:p>
        </p:txBody>
      </p:sp>
      <p:sp>
        <p:nvSpPr>
          <p:cNvPr id="4" name="Textplatzhalter 3"/>
          <p:cNvSpPr>
            <a:spLocks noGrp="1"/>
          </p:cNvSpPr>
          <p:nvPr>
            <p:ph type="body" sz="half" idx="15"/>
          </p:nvPr>
        </p:nvSpPr>
        <p:spPr/>
        <p:txBody>
          <a:bodyPr/>
          <a:lstStyle/>
          <a:p>
            <a:r>
              <a:rPr lang="en-GB" dirty="0"/>
              <a:t>Academic programmes</a:t>
            </a:r>
          </a:p>
        </p:txBody>
      </p:sp>
      <p:cxnSp>
        <p:nvCxnSpPr>
          <p:cNvPr id="7" name="Gerade Verbindung 6"/>
          <p:cNvCxnSpPr/>
          <p:nvPr/>
        </p:nvCxnSpPr>
        <p:spPr>
          <a:xfrm>
            <a:off x="460093" y="625036"/>
            <a:ext cx="28646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8" name="Tabelle 7"/>
          <p:cNvGraphicFramePr>
            <a:graphicFrameLocks noGrp="1"/>
          </p:cNvGraphicFramePr>
          <p:nvPr>
            <p:extLst>
              <p:ext uri="{D42A27DB-BD31-4B8C-83A1-F6EECF244321}">
                <p14:modId xmlns:p14="http://schemas.microsoft.com/office/powerpoint/2010/main" val="543719072"/>
              </p:ext>
            </p:extLst>
          </p:nvPr>
        </p:nvGraphicFramePr>
        <p:xfrm>
          <a:off x="444202" y="3025427"/>
          <a:ext cx="8246957" cy="2528351"/>
        </p:xfrm>
        <a:graphic>
          <a:graphicData uri="http://schemas.openxmlformats.org/drawingml/2006/table">
            <a:tbl>
              <a:tblPr firstRow="1" bandRow="1">
                <a:tableStyleId>{F5AB1C69-6EDB-4FF4-983F-18BD219EF322}</a:tableStyleId>
              </a:tblPr>
              <a:tblGrid>
                <a:gridCol w="1981817">
                  <a:extLst>
                    <a:ext uri="{9D8B030D-6E8A-4147-A177-3AD203B41FA5}">
                      <a16:colId xmlns:a16="http://schemas.microsoft.com/office/drawing/2014/main" val="20000"/>
                    </a:ext>
                  </a:extLst>
                </a:gridCol>
                <a:gridCol w="2314254">
                  <a:extLst>
                    <a:ext uri="{9D8B030D-6E8A-4147-A177-3AD203B41FA5}">
                      <a16:colId xmlns:a16="http://schemas.microsoft.com/office/drawing/2014/main" val="20001"/>
                    </a:ext>
                  </a:extLst>
                </a:gridCol>
                <a:gridCol w="1977258">
                  <a:extLst>
                    <a:ext uri="{9D8B030D-6E8A-4147-A177-3AD203B41FA5}">
                      <a16:colId xmlns:a16="http://schemas.microsoft.com/office/drawing/2014/main" val="20002"/>
                    </a:ext>
                  </a:extLst>
                </a:gridCol>
                <a:gridCol w="1973628">
                  <a:extLst>
                    <a:ext uri="{9D8B030D-6E8A-4147-A177-3AD203B41FA5}">
                      <a16:colId xmlns:a16="http://schemas.microsoft.com/office/drawing/2014/main" val="20003"/>
                    </a:ext>
                  </a:extLst>
                </a:gridCol>
              </a:tblGrid>
              <a:tr h="5224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prstClr val="white"/>
                          </a:solidFill>
                          <a:effectLst/>
                          <a:uLnTx/>
                          <a:uFillTx/>
                          <a:latin typeface="+mn-lt"/>
                          <a:ea typeface="+mn-ea"/>
                          <a:cs typeface="+mn-cs"/>
                        </a:rPr>
                        <a:t>MASTER OF</a:t>
                      </a:r>
                      <a:br>
                        <a:rPr kumimoji="0" lang="en-GB" sz="1000" b="1" i="0" u="none" strike="noStrike" kern="1200" cap="none" spc="0" normalizeH="0" baseline="0" noProof="0" dirty="0">
                          <a:ln>
                            <a:noFill/>
                          </a:ln>
                          <a:solidFill>
                            <a:prstClr val="white"/>
                          </a:solidFill>
                          <a:effectLst/>
                          <a:uLnTx/>
                          <a:uFillTx/>
                          <a:latin typeface="+mn-lt"/>
                          <a:ea typeface="+mn-ea"/>
                          <a:cs typeface="+mn-cs"/>
                        </a:rPr>
                      </a:br>
                      <a:r>
                        <a:rPr kumimoji="0" lang="en-GB" sz="1000" b="1" i="0" u="none" strike="noStrike" kern="1200" cap="none" spc="0" normalizeH="0" baseline="0" noProof="0" dirty="0">
                          <a:ln>
                            <a:noFill/>
                          </a:ln>
                          <a:solidFill>
                            <a:prstClr val="white"/>
                          </a:solidFill>
                          <a:effectLst/>
                          <a:uLnTx/>
                          <a:uFillTx/>
                          <a:latin typeface="+mn-lt"/>
                          <a:ea typeface="+mn-ea"/>
                          <a:cs typeface="+mn-cs"/>
                        </a:rPr>
                        <a:t>FINANCE</a:t>
                      </a:r>
                      <a:r>
                        <a:rPr lang="de-DE" sz="1000" b="0" i="0" u="none" strike="noStrike" kern="1200" baseline="0" dirty="0">
                          <a:solidFill>
                            <a:schemeClr val="lt1"/>
                          </a:solidFill>
                          <a:latin typeface="+mn-lt"/>
                          <a:ea typeface="+mn-ea"/>
                          <a:cs typeface="+mn-cs"/>
                        </a:rPr>
                        <a:t>	</a:t>
                      </a:r>
                    </a:p>
                  </a:txBody>
                  <a:tcPr marL="85433" marR="85433" marT="42717" marB="42717" anchor="ctr">
                    <a:solidFill>
                      <a:srgbClr val="30427A"/>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prstClr val="white"/>
                          </a:solidFill>
                          <a:effectLst/>
                          <a:uLnTx/>
                          <a:uFillTx/>
                          <a:latin typeface="+mn-lt"/>
                          <a:ea typeface="+mn-ea"/>
                          <a:cs typeface="+mn-cs"/>
                        </a:rPr>
                        <a:t>MASTER IN </a:t>
                      </a:r>
                      <a:br>
                        <a:rPr kumimoji="0" lang="en-GB" sz="1000" b="1" i="0" u="none" strike="noStrike" kern="1200" cap="none" spc="0" normalizeH="0" baseline="0" noProof="0" dirty="0">
                          <a:ln>
                            <a:noFill/>
                          </a:ln>
                          <a:solidFill>
                            <a:prstClr val="white"/>
                          </a:solidFill>
                          <a:effectLst/>
                          <a:uLnTx/>
                          <a:uFillTx/>
                          <a:latin typeface="+mn-lt"/>
                          <a:ea typeface="+mn-ea"/>
                          <a:cs typeface="+mn-cs"/>
                        </a:rPr>
                      </a:br>
                      <a:r>
                        <a:rPr kumimoji="0" lang="en-GB" sz="1000" b="1" i="0" u="none" strike="noStrike" kern="1200" cap="none" spc="0" normalizeH="0" baseline="0" noProof="0" dirty="0">
                          <a:ln>
                            <a:noFill/>
                          </a:ln>
                          <a:solidFill>
                            <a:prstClr val="white"/>
                          </a:solidFill>
                          <a:effectLst/>
                          <a:uLnTx/>
                          <a:uFillTx/>
                          <a:latin typeface="+mn-lt"/>
                          <a:ea typeface="+mn-ea"/>
                          <a:cs typeface="+mn-cs"/>
                        </a:rPr>
                        <a:t>MANAGEMENT </a:t>
                      </a:r>
                    </a:p>
                  </a:txBody>
                  <a:tcPr marL="85433" marR="85433" marT="42717" marB="42717" anchor="ctr">
                    <a:solidFill>
                      <a:srgbClr val="30427A"/>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prstClr val="white"/>
                          </a:solidFill>
                          <a:effectLst/>
                          <a:uLnTx/>
                          <a:uFillTx/>
                          <a:latin typeface="+mn-lt"/>
                          <a:ea typeface="+mn-ea"/>
                          <a:cs typeface="+mn-cs"/>
                        </a:rPr>
                        <a:t>MASTER IN APPLIED </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prstClr val="white"/>
                          </a:solidFill>
                          <a:effectLst/>
                          <a:uLnTx/>
                          <a:uFillTx/>
                          <a:latin typeface="+mn-lt"/>
                          <a:ea typeface="+mn-ea"/>
                          <a:cs typeface="+mn-cs"/>
                        </a:rPr>
                        <a:t>DATA SCIENCE	</a:t>
                      </a:r>
                    </a:p>
                  </a:txBody>
                  <a:tcPr marL="85433" marR="85433" marT="42717" marB="42717" anchor="ctr">
                    <a:solidFill>
                      <a:srgbClr val="30427A"/>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prstClr val="white"/>
                          </a:solidFill>
                          <a:effectLst/>
                          <a:uLnTx/>
                          <a:uFillTx/>
                          <a:latin typeface="+mn-lt"/>
                          <a:ea typeface="+mn-ea"/>
                          <a:cs typeface="+mn-cs"/>
                        </a:rPr>
                        <a:t>MASTER IN </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prstClr val="white"/>
                          </a:solidFill>
                          <a:effectLst/>
                          <a:uLnTx/>
                          <a:uFillTx/>
                          <a:latin typeface="+mn-lt"/>
                          <a:ea typeface="+mn-ea"/>
                          <a:cs typeface="+mn-cs"/>
                        </a:rPr>
                        <a:t>AUDITING </a:t>
                      </a:r>
                    </a:p>
                  </a:txBody>
                  <a:tcPr marL="85433" marR="85433" marT="42717" marB="42717" anchor="ctr">
                    <a:solidFill>
                      <a:srgbClr val="30427A"/>
                    </a:solidFill>
                  </a:tcPr>
                </a:tc>
                <a:extLst>
                  <a:ext uri="{0D108BD9-81ED-4DB2-BD59-A6C34878D82A}">
                    <a16:rowId xmlns:a16="http://schemas.microsoft.com/office/drawing/2014/main" val="10000"/>
                  </a:ext>
                </a:extLst>
              </a:tr>
              <a:tr h="325958">
                <a:tc>
                  <a:txBody>
                    <a:bodyPr/>
                    <a:lstStyle/>
                    <a:p>
                      <a:r>
                        <a:rPr lang="en-GB" sz="1000" b="0" i="0" u="none" strike="noStrike" baseline="0" noProof="0" dirty="0">
                          <a:solidFill>
                            <a:srgbClr val="404041"/>
                          </a:solidFill>
                          <a:latin typeface="+mj-lt"/>
                        </a:rPr>
                        <a:t>Master of Science (MSc) </a:t>
                      </a:r>
                    </a:p>
                  </a:txBody>
                  <a:tcPr marL="85433" marR="85433" marT="42717" marB="42717" anchor="ctr">
                    <a:solidFill>
                      <a:srgbClr val="D9D9E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404041"/>
                          </a:solidFill>
                          <a:effectLst/>
                          <a:uLnTx/>
                          <a:uFillTx/>
                          <a:latin typeface="+mj-lt"/>
                          <a:ea typeface="+mn-ea"/>
                          <a:cs typeface="+mn-cs"/>
                        </a:rPr>
                        <a:t>Master of Science (MSc) </a:t>
                      </a:r>
                    </a:p>
                  </a:txBody>
                  <a:tcPr marL="85433" marR="85433" marT="42717" marB="42717" anchor="ctr">
                    <a:solidFill>
                      <a:srgbClr val="D9D9E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404041"/>
                          </a:solidFill>
                          <a:effectLst/>
                          <a:uLnTx/>
                          <a:uFillTx/>
                          <a:latin typeface="+mj-lt"/>
                          <a:ea typeface="+mn-ea"/>
                          <a:cs typeface="+mn-cs"/>
                        </a:rPr>
                        <a:t>Master of Science (MSc) </a:t>
                      </a:r>
                    </a:p>
                  </a:txBody>
                  <a:tcPr marL="85433" marR="85433" marT="42717" marB="42717" anchor="ctr">
                    <a:solidFill>
                      <a:srgbClr val="D9D9E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404041"/>
                          </a:solidFill>
                          <a:effectLst/>
                          <a:uLnTx/>
                          <a:uFillTx/>
                          <a:latin typeface="+mj-lt"/>
                          <a:ea typeface="+mn-ea"/>
                          <a:cs typeface="+mn-cs"/>
                        </a:rPr>
                        <a:t>Master of Science (MSc) </a:t>
                      </a:r>
                    </a:p>
                  </a:txBody>
                  <a:tcPr marL="85433" marR="85433" marT="42717" marB="42717" anchor="ctr">
                    <a:solidFill>
                      <a:srgbClr val="D9D9E2"/>
                    </a:solidFill>
                  </a:tcPr>
                </a:tc>
                <a:extLst>
                  <a:ext uri="{0D108BD9-81ED-4DB2-BD59-A6C34878D82A}">
                    <a16:rowId xmlns:a16="http://schemas.microsoft.com/office/drawing/2014/main" val="10001"/>
                  </a:ext>
                </a:extLst>
              </a:tr>
              <a:tr h="1028051">
                <a:tc>
                  <a:txBody>
                    <a:bodyPr/>
                    <a:lstStyle/>
                    <a:p>
                      <a:pPr marL="171450" indent="-171450">
                        <a:buFont typeface="Wingdings" charset="2"/>
                        <a:buChar char="§"/>
                      </a:pPr>
                      <a:r>
                        <a:rPr lang="en-GB" sz="1000" b="0" i="0" u="none" strike="noStrike" baseline="0" noProof="0" dirty="0">
                          <a:solidFill>
                            <a:srgbClr val="404041"/>
                          </a:solidFill>
                          <a:latin typeface="+mj-lt"/>
                        </a:rPr>
                        <a:t>Capital Markets </a:t>
                      </a:r>
                    </a:p>
                    <a:p>
                      <a:pPr marL="171450" indent="-171450">
                        <a:buFont typeface="Wingdings" charset="2"/>
                        <a:buChar char="§"/>
                      </a:pPr>
                      <a:r>
                        <a:rPr lang="en-GB" sz="1000" b="0" i="0" u="none" strike="noStrike" baseline="0" noProof="0" dirty="0">
                          <a:solidFill>
                            <a:srgbClr val="404041"/>
                          </a:solidFill>
                          <a:latin typeface="+mj-lt"/>
                        </a:rPr>
                        <a:t>Corporate Finance </a:t>
                      </a:r>
                    </a:p>
                    <a:p>
                      <a:pPr marL="171450" indent="-171450">
                        <a:buFont typeface="Wingdings" charset="2"/>
                        <a:buChar char="§"/>
                      </a:pPr>
                      <a:r>
                        <a:rPr lang="en-GB" sz="1000" b="0" i="0" u="none" strike="noStrike" baseline="0" noProof="0" dirty="0">
                          <a:solidFill>
                            <a:srgbClr val="404041"/>
                          </a:solidFill>
                          <a:latin typeface="+mj-lt"/>
                        </a:rPr>
                        <a:t>Risk Management </a:t>
                      </a:r>
                    </a:p>
                    <a:p>
                      <a:pPr marL="171450" indent="-171450">
                        <a:buFont typeface="Wingdings" charset="2"/>
                        <a:buChar char="§"/>
                      </a:pPr>
                      <a:r>
                        <a:rPr lang="en-GB" sz="1000" b="0" i="0" u="none" strike="noStrike" baseline="0" noProof="0" dirty="0">
                          <a:solidFill>
                            <a:srgbClr val="404041"/>
                          </a:solidFill>
                          <a:latin typeface="+mj-lt"/>
                        </a:rPr>
                        <a:t>Financial Advisory </a:t>
                      </a:r>
                    </a:p>
                  </a:txBody>
                  <a:tcPr marL="85433" marR="85433" marT="42717" marB="42717">
                    <a:solidFill>
                      <a:srgbClr val="EDEEF3"/>
                    </a:solidFill>
                  </a:tcPr>
                </a:tc>
                <a:tc>
                  <a:txBody>
                    <a:bodyPr/>
                    <a:lstStyle/>
                    <a:p>
                      <a:pPr marL="171450" indent="-171450">
                        <a:buFont typeface="Wingdings" charset="2"/>
                        <a:buChar char="§"/>
                      </a:pPr>
                      <a:r>
                        <a:rPr lang="en-GB" sz="1000" b="0" i="0" u="none" strike="noStrike" baseline="0" noProof="0" dirty="0">
                          <a:solidFill>
                            <a:srgbClr val="404041"/>
                          </a:solidFill>
                          <a:latin typeface="+mj-lt"/>
                        </a:rPr>
                        <a:t>Digital Business </a:t>
                      </a:r>
                    </a:p>
                    <a:p>
                      <a:pPr marL="171450" indent="-171450">
                        <a:buFont typeface="Wingdings" charset="2"/>
                        <a:buChar char="§"/>
                      </a:pPr>
                      <a:r>
                        <a:rPr lang="en-GB" sz="1000" b="0" i="0" u="none" strike="noStrike" baseline="0" noProof="0" dirty="0">
                          <a:solidFill>
                            <a:srgbClr val="404041"/>
                          </a:solidFill>
                          <a:latin typeface="+mj-lt"/>
                        </a:rPr>
                        <a:t>International Business </a:t>
                      </a:r>
                    </a:p>
                    <a:p>
                      <a:pPr marL="171450" indent="-171450">
                        <a:buFont typeface="Wingdings" charset="2"/>
                        <a:buChar char="§"/>
                      </a:pPr>
                      <a:r>
                        <a:rPr lang="en-GB" sz="1000" b="0" i="0" u="none" strike="noStrike" baseline="0" noProof="0" dirty="0">
                          <a:solidFill>
                            <a:srgbClr val="404041"/>
                          </a:solidFill>
                          <a:latin typeface="+mj-lt"/>
                        </a:rPr>
                        <a:t>Marketing </a:t>
                      </a:r>
                    </a:p>
                    <a:p>
                      <a:pPr marL="171450" indent="-171450">
                        <a:buFont typeface="Wingdings" charset="2"/>
                        <a:buChar char="§"/>
                      </a:pPr>
                      <a:r>
                        <a:rPr lang="en-GB" sz="1000" b="0" i="0" u="none" strike="noStrike" baseline="0" noProof="0" dirty="0">
                          <a:solidFill>
                            <a:srgbClr val="404041"/>
                          </a:solidFill>
                          <a:latin typeface="+mj-lt"/>
                        </a:rPr>
                        <a:t>Strategy &amp; Organisation </a:t>
                      </a:r>
                    </a:p>
                    <a:p>
                      <a:pPr marL="171450" indent="-171450">
                        <a:buFont typeface="Wingdings" charset="2"/>
                        <a:buChar char="§"/>
                      </a:pPr>
                      <a:r>
                        <a:rPr lang="en-GB" sz="1000" b="0" i="0" u="none" strike="noStrike" baseline="0" noProof="0" dirty="0">
                          <a:solidFill>
                            <a:srgbClr val="404041"/>
                          </a:solidFill>
                          <a:latin typeface="+mj-lt"/>
                        </a:rPr>
                        <a:t>Technology &amp; Operations </a:t>
                      </a:r>
                    </a:p>
                    <a:p>
                      <a:pPr marL="171450" indent="-171450">
                        <a:buFont typeface="Wingdings" charset="2"/>
                        <a:buChar char="§"/>
                      </a:pPr>
                      <a:r>
                        <a:rPr lang="en-GB" sz="1000" b="0" i="0" u="none" strike="noStrike" baseline="0" noProof="0" dirty="0">
                          <a:solidFill>
                            <a:srgbClr val="404041"/>
                          </a:solidFill>
                          <a:latin typeface="+mj-lt"/>
                        </a:rPr>
                        <a:t>Business Analytics </a:t>
                      </a:r>
                    </a:p>
                  </a:txBody>
                  <a:tcPr marL="85433" marR="85433" marT="42717" marB="42717">
                    <a:solidFill>
                      <a:srgbClr val="EDEEF3"/>
                    </a:solidFill>
                  </a:tcPr>
                </a:tc>
                <a:tc>
                  <a:txBody>
                    <a:bodyPr/>
                    <a:lstStyle/>
                    <a:p>
                      <a:pPr marL="171450" indent="-171450">
                        <a:buFont typeface="Wingdings" charset="2"/>
                        <a:buChar char="§"/>
                      </a:pPr>
                      <a:r>
                        <a:rPr lang="en-GB" sz="1000" b="0" i="0" u="none" strike="noStrike" baseline="0" noProof="0" dirty="0">
                          <a:solidFill>
                            <a:srgbClr val="404042"/>
                          </a:solidFill>
                          <a:latin typeface="+mj-lt"/>
                        </a:rPr>
                        <a:t>Data Science </a:t>
                      </a:r>
                    </a:p>
                    <a:p>
                      <a:pPr marL="171450" indent="-171450">
                        <a:buFont typeface="Wingdings" charset="2"/>
                        <a:buChar char="§"/>
                      </a:pPr>
                      <a:r>
                        <a:rPr lang="en-GB" sz="1000" b="0" i="0" u="none" strike="noStrike" baseline="0" noProof="0" dirty="0">
                          <a:solidFill>
                            <a:srgbClr val="4E4C4D"/>
                          </a:solidFill>
                          <a:latin typeface="+mj-lt"/>
                        </a:rPr>
                        <a:t>Machine </a:t>
                      </a:r>
                      <a:r>
                        <a:rPr lang="en-GB" sz="1000" b="0" i="0" u="none" strike="noStrike" baseline="0" noProof="0" dirty="0">
                          <a:solidFill>
                            <a:srgbClr val="404042"/>
                          </a:solidFill>
                          <a:latin typeface="+mj-lt"/>
                        </a:rPr>
                        <a:t>Learning </a:t>
                      </a:r>
                    </a:p>
                    <a:p>
                      <a:pPr marL="171450" indent="-171450">
                        <a:buFont typeface="Wingdings" charset="2"/>
                        <a:buChar char="§"/>
                      </a:pPr>
                      <a:r>
                        <a:rPr lang="en-GB" sz="1000" b="0" i="0" u="none" strike="noStrike" baseline="0" noProof="0" dirty="0">
                          <a:solidFill>
                            <a:srgbClr val="404042"/>
                          </a:solidFill>
                          <a:latin typeface="+mj-lt"/>
                        </a:rPr>
                        <a:t>Business Problem Solving </a:t>
                      </a:r>
                      <a:r>
                        <a:rPr lang="de-DE" sz="1000" b="0" i="0" u="none" strike="noStrike" baseline="0" dirty="0">
                          <a:solidFill>
                            <a:srgbClr val="404042"/>
                          </a:solidFill>
                          <a:latin typeface="+mj-lt"/>
                        </a:rPr>
                        <a:t>	</a:t>
                      </a:r>
                    </a:p>
                  </a:txBody>
                  <a:tcPr marL="85433" marR="85433" marT="42717" marB="42717">
                    <a:solidFill>
                      <a:srgbClr val="EDEEF3"/>
                    </a:solidFill>
                  </a:tcPr>
                </a:tc>
                <a:tc>
                  <a:txBody>
                    <a:bodyPr/>
                    <a:lstStyle/>
                    <a:p>
                      <a:pPr marL="171450" indent="-171450">
                        <a:buFont typeface="Wingdings" charset="2"/>
                        <a:buChar char="§"/>
                      </a:pPr>
                      <a:r>
                        <a:rPr lang="en-GB" sz="1000" b="0" i="0" u="none" strike="noStrike" baseline="0" noProof="0" dirty="0">
                          <a:solidFill>
                            <a:srgbClr val="404041"/>
                          </a:solidFill>
                          <a:latin typeface="+mj-lt"/>
                        </a:rPr>
                        <a:t>Auditing 	</a:t>
                      </a:r>
                    </a:p>
                    <a:p>
                      <a:endParaRPr lang="de-DE" sz="1000" b="0" i="0" u="none" strike="noStrike" baseline="0" dirty="0">
                        <a:solidFill>
                          <a:srgbClr val="404041"/>
                        </a:solidFill>
                        <a:latin typeface="+mj-lt"/>
                      </a:endParaRPr>
                    </a:p>
                  </a:txBody>
                  <a:tcPr marL="85433" marR="85433" marT="42717" marB="42717">
                    <a:solidFill>
                      <a:srgbClr val="EDEEF3"/>
                    </a:solidFill>
                  </a:tcPr>
                </a:tc>
                <a:extLst>
                  <a:ext uri="{0D108BD9-81ED-4DB2-BD59-A6C34878D82A}">
                    <a16:rowId xmlns:a16="http://schemas.microsoft.com/office/drawing/2014/main" val="10002"/>
                  </a:ext>
                </a:extLst>
              </a:tr>
              <a:tr h="325958">
                <a:tc>
                  <a:txBody>
                    <a:bodyPr/>
                    <a:lstStyle/>
                    <a:p>
                      <a:r>
                        <a:rPr lang="de-DE" sz="1000" b="0" i="0" u="none" strike="noStrike" baseline="0" dirty="0">
                          <a:solidFill>
                            <a:srgbClr val="404041"/>
                          </a:solidFill>
                          <a:latin typeface="+mj-lt"/>
                        </a:rPr>
                        <a:t>4 </a:t>
                      </a:r>
                      <a:r>
                        <a:rPr lang="de-DE" sz="1000" b="0" i="0" u="none" strike="noStrike" baseline="0" dirty="0" err="1">
                          <a:solidFill>
                            <a:srgbClr val="404041"/>
                          </a:solidFill>
                          <a:latin typeface="+mj-lt"/>
                        </a:rPr>
                        <a:t>semesters</a:t>
                      </a:r>
                      <a:r>
                        <a:rPr lang="de-DE" sz="1000" b="0" i="0" u="none" strike="noStrike" baseline="0" dirty="0">
                          <a:solidFill>
                            <a:srgbClr val="404041"/>
                          </a:solidFill>
                          <a:latin typeface="+mj-lt"/>
                        </a:rPr>
                        <a:t> / 24 </a:t>
                      </a:r>
                      <a:r>
                        <a:rPr lang="en-GB" sz="1000" b="0" i="0" u="none" strike="noStrike" kern="1200" baseline="0" dirty="0">
                          <a:solidFill>
                            <a:srgbClr val="404041"/>
                          </a:solidFill>
                          <a:latin typeface="+mn-lt"/>
                          <a:ea typeface="+mn-ea"/>
                          <a:cs typeface="+mn-cs"/>
                        </a:rPr>
                        <a:t>months </a:t>
                      </a:r>
                      <a:endParaRPr lang="de-DE" sz="1000" b="0" i="0" u="none" strike="noStrike" baseline="0" dirty="0">
                        <a:solidFill>
                          <a:srgbClr val="404041"/>
                        </a:solidFill>
                        <a:latin typeface="+mj-lt"/>
                      </a:endParaRPr>
                    </a:p>
                  </a:txBody>
                  <a:tcPr marL="85433" marR="85433" marT="42717" marB="42717" anchor="ctr">
                    <a:solidFill>
                      <a:srgbClr val="D9D9E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rgbClr val="404041"/>
                          </a:solidFill>
                          <a:effectLst/>
                          <a:uLnTx/>
                          <a:uFillTx/>
                          <a:latin typeface="+mj-lt"/>
                          <a:ea typeface="+mn-ea"/>
                          <a:cs typeface="+mn-cs"/>
                        </a:rPr>
                        <a:t>4</a:t>
                      </a:r>
                      <a:r>
                        <a:rPr kumimoji="0" lang="en-GB" sz="1000" b="0" i="0" u="none" strike="noStrike" kern="1200" cap="none" spc="0" normalizeH="0" baseline="0" noProof="0" dirty="0">
                          <a:ln>
                            <a:noFill/>
                          </a:ln>
                          <a:solidFill>
                            <a:srgbClr val="404041"/>
                          </a:solidFill>
                          <a:effectLst/>
                          <a:uLnTx/>
                          <a:uFillTx/>
                          <a:latin typeface="+mj-lt"/>
                          <a:ea typeface="+mn-ea"/>
                          <a:cs typeface="+mn-cs"/>
                        </a:rPr>
                        <a:t> </a:t>
                      </a:r>
                      <a:r>
                        <a:rPr lang="en-GB" sz="1000" b="0" i="0" u="none" strike="noStrike" kern="1200" baseline="0" dirty="0">
                          <a:solidFill>
                            <a:srgbClr val="404041"/>
                          </a:solidFill>
                          <a:latin typeface="+mn-lt"/>
                          <a:ea typeface="+mn-ea"/>
                          <a:cs typeface="+mn-cs"/>
                        </a:rPr>
                        <a:t>semesters </a:t>
                      </a:r>
                      <a:r>
                        <a:rPr kumimoji="0" lang="de-DE" sz="1000" b="0" i="0" u="none" strike="noStrike" kern="1200" cap="none" spc="0" normalizeH="0" baseline="0" noProof="0" dirty="0">
                          <a:ln>
                            <a:noFill/>
                          </a:ln>
                          <a:solidFill>
                            <a:srgbClr val="404041"/>
                          </a:solidFill>
                          <a:effectLst/>
                          <a:uLnTx/>
                          <a:uFillTx/>
                          <a:latin typeface="+mj-lt"/>
                          <a:ea typeface="+mn-ea"/>
                          <a:cs typeface="+mn-cs"/>
                        </a:rPr>
                        <a:t>/ 24 </a:t>
                      </a:r>
                      <a:r>
                        <a:rPr lang="en-GB" sz="1000" b="0" i="0" u="none" strike="noStrike" kern="1200" baseline="0" dirty="0">
                          <a:solidFill>
                            <a:srgbClr val="404041"/>
                          </a:solidFill>
                          <a:latin typeface="+mn-lt"/>
                          <a:ea typeface="+mn-ea"/>
                          <a:cs typeface="+mn-cs"/>
                        </a:rPr>
                        <a:t>months </a:t>
                      </a:r>
                      <a:endParaRPr kumimoji="0" lang="de-DE" sz="1000" b="0" i="0" u="none" strike="noStrike" kern="1200" cap="none" spc="0" normalizeH="0" baseline="0" noProof="0" dirty="0">
                        <a:ln>
                          <a:noFill/>
                        </a:ln>
                        <a:solidFill>
                          <a:srgbClr val="404041"/>
                        </a:solidFill>
                        <a:effectLst/>
                        <a:uLnTx/>
                        <a:uFillTx/>
                        <a:latin typeface="+mj-lt"/>
                        <a:ea typeface="+mn-ea"/>
                        <a:cs typeface="+mn-cs"/>
                      </a:endParaRPr>
                    </a:p>
                  </a:txBody>
                  <a:tcPr marL="85433" marR="85433" marT="42717" marB="42717" anchor="ctr">
                    <a:solidFill>
                      <a:srgbClr val="D9D9E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rgbClr val="404041"/>
                          </a:solidFill>
                          <a:effectLst/>
                          <a:uLnTx/>
                          <a:uFillTx/>
                          <a:latin typeface="+mj-lt"/>
                          <a:ea typeface="+mn-ea"/>
                          <a:cs typeface="+mn-cs"/>
                        </a:rPr>
                        <a:t>4 </a:t>
                      </a:r>
                      <a:r>
                        <a:rPr lang="en-GB" sz="1000" b="0" i="0" u="none" strike="noStrike" kern="1200" baseline="0" noProof="0" dirty="0">
                          <a:solidFill>
                            <a:srgbClr val="404041"/>
                          </a:solidFill>
                          <a:latin typeface="+mn-lt"/>
                          <a:ea typeface="+mn-ea"/>
                          <a:cs typeface="+mn-cs"/>
                        </a:rPr>
                        <a:t>semesters</a:t>
                      </a:r>
                      <a:r>
                        <a:rPr lang="de-DE" sz="1000" b="0" i="0" u="none" strike="noStrike" kern="1200" baseline="0" dirty="0">
                          <a:solidFill>
                            <a:srgbClr val="404041"/>
                          </a:solidFill>
                          <a:latin typeface="+mn-lt"/>
                          <a:ea typeface="+mn-ea"/>
                          <a:cs typeface="+mn-cs"/>
                        </a:rPr>
                        <a:t> </a:t>
                      </a:r>
                      <a:r>
                        <a:rPr kumimoji="0" lang="de-DE" sz="1000" b="0" i="0" u="none" strike="noStrike" kern="1200" cap="none" spc="0" normalizeH="0" baseline="0" noProof="0" dirty="0">
                          <a:ln>
                            <a:noFill/>
                          </a:ln>
                          <a:solidFill>
                            <a:srgbClr val="404041"/>
                          </a:solidFill>
                          <a:effectLst/>
                          <a:uLnTx/>
                          <a:uFillTx/>
                          <a:latin typeface="+mj-lt"/>
                          <a:ea typeface="+mn-ea"/>
                          <a:cs typeface="+mn-cs"/>
                        </a:rPr>
                        <a:t>/ 24 </a:t>
                      </a:r>
                      <a:r>
                        <a:rPr lang="en-GB" sz="1000" b="0" i="0" u="none" strike="noStrike" kern="1200" baseline="0" dirty="0">
                          <a:solidFill>
                            <a:srgbClr val="404041"/>
                          </a:solidFill>
                          <a:latin typeface="+mn-lt"/>
                          <a:ea typeface="+mn-ea"/>
                          <a:cs typeface="+mn-cs"/>
                        </a:rPr>
                        <a:t>months </a:t>
                      </a:r>
                      <a:endParaRPr kumimoji="0" lang="de-DE" sz="1000" b="0" i="0" u="none" strike="noStrike" kern="1200" cap="none" spc="0" normalizeH="0" baseline="0" noProof="0" dirty="0">
                        <a:ln>
                          <a:noFill/>
                        </a:ln>
                        <a:solidFill>
                          <a:srgbClr val="404041"/>
                        </a:solidFill>
                        <a:effectLst/>
                        <a:uLnTx/>
                        <a:uFillTx/>
                        <a:latin typeface="+mj-lt"/>
                        <a:ea typeface="+mn-ea"/>
                        <a:cs typeface="+mn-cs"/>
                      </a:endParaRPr>
                    </a:p>
                  </a:txBody>
                  <a:tcPr marL="85433" marR="85433" marT="42717" marB="42717" anchor="ctr">
                    <a:solidFill>
                      <a:srgbClr val="D9D9E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rgbClr val="404041"/>
                          </a:solidFill>
                          <a:effectLst/>
                          <a:uLnTx/>
                          <a:uFillTx/>
                          <a:latin typeface="+mj-lt"/>
                          <a:ea typeface="+mn-ea"/>
                          <a:cs typeface="+mn-cs"/>
                        </a:rPr>
                        <a:t>7</a:t>
                      </a:r>
                      <a:r>
                        <a:rPr kumimoji="0" lang="en-GB" sz="1000" b="0" i="0" u="none" strike="noStrike" kern="1200" cap="none" spc="0" normalizeH="0" baseline="0" noProof="0" dirty="0">
                          <a:ln>
                            <a:noFill/>
                          </a:ln>
                          <a:solidFill>
                            <a:srgbClr val="404041"/>
                          </a:solidFill>
                          <a:effectLst/>
                          <a:uLnTx/>
                          <a:uFillTx/>
                          <a:latin typeface="+mj-lt"/>
                          <a:ea typeface="+mn-ea"/>
                          <a:cs typeface="+mn-cs"/>
                        </a:rPr>
                        <a:t> </a:t>
                      </a:r>
                      <a:r>
                        <a:rPr lang="en-GB" sz="1000" b="0" i="0" u="none" strike="noStrike" kern="1200" baseline="0" dirty="0">
                          <a:solidFill>
                            <a:srgbClr val="404041"/>
                          </a:solidFill>
                          <a:latin typeface="+mn-lt"/>
                          <a:ea typeface="+mn-ea"/>
                          <a:cs typeface="+mn-cs"/>
                        </a:rPr>
                        <a:t>semesters</a:t>
                      </a:r>
                      <a:r>
                        <a:rPr lang="de-DE" sz="1000" b="0" i="0" u="none" strike="noStrike" kern="1200" baseline="0" dirty="0">
                          <a:solidFill>
                            <a:srgbClr val="404041"/>
                          </a:solidFill>
                          <a:latin typeface="+mn-lt"/>
                          <a:ea typeface="+mn-ea"/>
                          <a:cs typeface="+mn-cs"/>
                        </a:rPr>
                        <a:t> </a:t>
                      </a:r>
                      <a:r>
                        <a:rPr kumimoji="0" lang="de-DE" sz="1000" b="0" i="0" u="none" strike="noStrike" kern="1200" cap="none" spc="0" normalizeH="0" baseline="0" noProof="0" dirty="0">
                          <a:ln>
                            <a:noFill/>
                          </a:ln>
                          <a:solidFill>
                            <a:srgbClr val="404041"/>
                          </a:solidFill>
                          <a:effectLst/>
                          <a:uLnTx/>
                          <a:uFillTx/>
                          <a:latin typeface="+mj-lt"/>
                          <a:ea typeface="+mn-ea"/>
                          <a:cs typeface="+mn-cs"/>
                        </a:rPr>
                        <a:t>/ 42 </a:t>
                      </a:r>
                      <a:r>
                        <a:rPr lang="en-GB" sz="1000" b="0" i="0" u="none" strike="noStrike" kern="1200" baseline="0" dirty="0">
                          <a:solidFill>
                            <a:srgbClr val="404041"/>
                          </a:solidFill>
                          <a:latin typeface="+mn-lt"/>
                          <a:ea typeface="+mn-ea"/>
                          <a:cs typeface="+mn-cs"/>
                        </a:rPr>
                        <a:t>months </a:t>
                      </a:r>
                      <a:endParaRPr kumimoji="0" lang="de-DE" sz="1000" b="0" i="0" u="none" strike="noStrike" kern="1200" cap="none" spc="0" normalizeH="0" baseline="0" noProof="0" dirty="0">
                        <a:ln>
                          <a:noFill/>
                        </a:ln>
                        <a:solidFill>
                          <a:srgbClr val="404041"/>
                        </a:solidFill>
                        <a:effectLst/>
                        <a:uLnTx/>
                        <a:uFillTx/>
                        <a:latin typeface="+mj-lt"/>
                        <a:ea typeface="+mn-ea"/>
                        <a:cs typeface="+mn-cs"/>
                      </a:endParaRPr>
                    </a:p>
                  </a:txBody>
                  <a:tcPr marL="85433" marR="85433" marT="42717" marB="42717" anchor="ctr">
                    <a:solidFill>
                      <a:srgbClr val="D9D9E2"/>
                    </a:solidFill>
                  </a:tcPr>
                </a:tc>
                <a:extLst>
                  <a:ext uri="{0D108BD9-81ED-4DB2-BD59-A6C34878D82A}">
                    <a16:rowId xmlns:a16="http://schemas.microsoft.com/office/drawing/2014/main" val="10003"/>
                  </a:ext>
                </a:extLst>
              </a:tr>
              <a:tr h="3259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404041"/>
                          </a:solidFill>
                          <a:effectLst/>
                          <a:uLnTx/>
                          <a:uFillTx/>
                          <a:latin typeface="+mj-lt"/>
                          <a:ea typeface="+mn-ea"/>
                          <a:cs typeface="+mn-cs"/>
                        </a:rPr>
                        <a:t>www.fs.de/mof</a:t>
                      </a:r>
                    </a:p>
                  </a:txBody>
                  <a:tcPr marL="85433" marR="85433" marT="42717" marB="42717" anchor="ctr">
                    <a:solidFill>
                      <a:srgbClr val="EDEE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404041"/>
                          </a:solidFill>
                          <a:effectLst/>
                          <a:uLnTx/>
                          <a:uFillTx/>
                          <a:latin typeface="+mj-lt"/>
                          <a:ea typeface="+mn-ea"/>
                          <a:cs typeface="+mn-cs"/>
                        </a:rPr>
                        <a:t>www.fs.de/mim</a:t>
                      </a:r>
                    </a:p>
                  </a:txBody>
                  <a:tcPr marL="85433" marR="85433" marT="42717" marB="42717" anchor="ctr">
                    <a:solidFill>
                      <a:srgbClr val="EDEE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404041"/>
                          </a:solidFill>
                          <a:effectLst/>
                          <a:uLnTx/>
                          <a:uFillTx/>
                          <a:latin typeface="+mj-lt"/>
                          <a:ea typeface="+mn-ea"/>
                          <a:cs typeface="+mn-cs"/>
                        </a:rPr>
                        <a:t>www.fs.de/mads</a:t>
                      </a:r>
                    </a:p>
                  </a:txBody>
                  <a:tcPr marL="85433" marR="85433" marT="42717" marB="42717" anchor="ctr">
                    <a:solidFill>
                      <a:srgbClr val="EDEE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404041"/>
                          </a:solidFill>
                          <a:effectLst/>
                          <a:uLnTx/>
                          <a:uFillTx/>
                          <a:latin typeface="+mj-lt"/>
                          <a:ea typeface="+mn-ea"/>
                          <a:cs typeface="+mn-cs"/>
                        </a:rPr>
                        <a:t>www.fs.de/miau</a:t>
                      </a:r>
                    </a:p>
                  </a:txBody>
                  <a:tcPr marL="85433" marR="85433" marT="42717" marB="42717" anchor="ctr">
                    <a:solidFill>
                      <a:srgbClr val="EDEE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78809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platzhalter 4">
            <a:extLst>
              <a:ext uri="{FF2B5EF4-FFF2-40B4-BE49-F238E27FC236}">
                <a16:creationId xmlns:a16="http://schemas.microsoft.com/office/drawing/2014/main" id="{FAFBE297-7EA2-2A46-B8E3-42789C14E07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a:off x="-1" y="-1449"/>
            <a:ext cx="9144000" cy="2578394"/>
          </a:xfrm>
          <a:prstGeom prst="rect">
            <a:avLst/>
          </a:prstGeom>
          <a:solidFill>
            <a:schemeClr val="bg1">
              <a:lumMod val="95000"/>
            </a:schemeClr>
          </a:solidFill>
        </p:spPr>
      </p:pic>
      <p:sp>
        <p:nvSpPr>
          <p:cNvPr id="3" name="Titel 2"/>
          <p:cNvSpPr>
            <a:spLocks noGrp="1"/>
          </p:cNvSpPr>
          <p:nvPr>
            <p:ph type="title"/>
          </p:nvPr>
        </p:nvSpPr>
        <p:spPr/>
        <p:txBody>
          <a:bodyPr/>
          <a:lstStyle/>
          <a:p>
            <a:r>
              <a:rPr lang="en-GB" dirty="0"/>
              <a:t>Master</a:t>
            </a:r>
            <a:br>
              <a:rPr lang="en-GB" dirty="0"/>
            </a:br>
            <a:r>
              <a:rPr lang="en-GB" dirty="0"/>
              <a:t>programmes</a:t>
            </a:r>
          </a:p>
        </p:txBody>
      </p:sp>
      <p:sp>
        <p:nvSpPr>
          <p:cNvPr id="4" name="Textplatzhalter 3"/>
          <p:cNvSpPr>
            <a:spLocks noGrp="1"/>
          </p:cNvSpPr>
          <p:nvPr>
            <p:ph type="body" sz="half" idx="15"/>
          </p:nvPr>
        </p:nvSpPr>
        <p:spPr/>
        <p:txBody>
          <a:bodyPr/>
          <a:lstStyle/>
          <a:p>
            <a:r>
              <a:rPr lang="en-GB" dirty="0"/>
              <a:t>Academic programmes</a:t>
            </a:r>
          </a:p>
        </p:txBody>
      </p:sp>
      <p:cxnSp>
        <p:nvCxnSpPr>
          <p:cNvPr id="7" name="Gerade Verbindung 6"/>
          <p:cNvCxnSpPr/>
          <p:nvPr/>
        </p:nvCxnSpPr>
        <p:spPr>
          <a:xfrm>
            <a:off x="460093" y="625036"/>
            <a:ext cx="28646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8" name="Tabelle 7"/>
          <p:cNvGraphicFramePr>
            <a:graphicFrameLocks noGrp="1"/>
          </p:cNvGraphicFramePr>
          <p:nvPr>
            <p:extLst>
              <p:ext uri="{D42A27DB-BD31-4B8C-83A1-F6EECF244321}">
                <p14:modId xmlns:p14="http://schemas.microsoft.com/office/powerpoint/2010/main" val="2963930608"/>
              </p:ext>
            </p:extLst>
          </p:nvPr>
        </p:nvGraphicFramePr>
        <p:xfrm>
          <a:off x="444202" y="3025427"/>
          <a:ext cx="8246957" cy="2546001"/>
        </p:xfrm>
        <a:graphic>
          <a:graphicData uri="http://schemas.openxmlformats.org/drawingml/2006/table">
            <a:tbl>
              <a:tblPr firstRow="1" bandRow="1">
                <a:tableStyleId>{F5AB1C69-6EDB-4FF4-983F-18BD219EF322}</a:tableStyleId>
              </a:tblPr>
              <a:tblGrid>
                <a:gridCol w="1981817">
                  <a:extLst>
                    <a:ext uri="{9D8B030D-6E8A-4147-A177-3AD203B41FA5}">
                      <a16:colId xmlns:a16="http://schemas.microsoft.com/office/drawing/2014/main" val="20000"/>
                    </a:ext>
                  </a:extLst>
                </a:gridCol>
                <a:gridCol w="2314254">
                  <a:extLst>
                    <a:ext uri="{9D8B030D-6E8A-4147-A177-3AD203B41FA5}">
                      <a16:colId xmlns:a16="http://schemas.microsoft.com/office/drawing/2014/main" val="20001"/>
                    </a:ext>
                  </a:extLst>
                </a:gridCol>
                <a:gridCol w="1977258">
                  <a:extLst>
                    <a:ext uri="{9D8B030D-6E8A-4147-A177-3AD203B41FA5}">
                      <a16:colId xmlns:a16="http://schemas.microsoft.com/office/drawing/2014/main" val="20002"/>
                    </a:ext>
                  </a:extLst>
                </a:gridCol>
                <a:gridCol w="1973628">
                  <a:extLst>
                    <a:ext uri="{9D8B030D-6E8A-4147-A177-3AD203B41FA5}">
                      <a16:colId xmlns:a16="http://schemas.microsoft.com/office/drawing/2014/main" val="20003"/>
                    </a:ext>
                  </a:extLst>
                </a:gridCol>
              </a:tblGrid>
              <a:tr h="5224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prstClr val="white"/>
                          </a:solidFill>
                          <a:effectLst/>
                          <a:uLnTx/>
                          <a:uFillTx/>
                          <a:latin typeface="+mn-lt"/>
                          <a:ea typeface="+mn-ea"/>
                          <a:cs typeface="+mn-cs"/>
                        </a:rPr>
                        <a:t>MASTER OF MERGERS </a:t>
                      </a:r>
                      <a:br>
                        <a:rPr kumimoji="0" lang="en-GB" sz="1000" b="1" i="0" u="none" strike="noStrike" kern="1200" cap="none" spc="0" normalizeH="0" baseline="0" noProof="0" dirty="0">
                          <a:ln>
                            <a:noFill/>
                          </a:ln>
                          <a:solidFill>
                            <a:prstClr val="white"/>
                          </a:solidFill>
                          <a:effectLst/>
                          <a:uLnTx/>
                          <a:uFillTx/>
                          <a:latin typeface="+mn-lt"/>
                          <a:ea typeface="+mn-ea"/>
                          <a:cs typeface="+mn-cs"/>
                        </a:rPr>
                      </a:br>
                      <a:r>
                        <a:rPr kumimoji="0" lang="en-GB" sz="1000" b="1" i="0" u="none" strike="noStrike" kern="1200" cap="none" spc="0" normalizeH="0" baseline="0" noProof="0" dirty="0">
                          <a:ln>
                            <a:noFill/>
                          </a:ln>
                          <a:solidFill>
                            <a:prstClr val="white"/>
                          </a:solidFill>
                          <a:effectLst/>
                          <a:uLnTx/>
                          <a:uFillTx/>
                          <a:latin typeface="+mn-lt"/>
                          <a:ea typeface="+mn-ea"/>
                          <a:cs typeface="+mn-cs"/>
                        </a:rPr>
                        <a:t>&amp; ACQUISITIONS </a:t>
                      </a:r>
                    </a:p>
                  </a:txBody>
                  <a:tcPr marL="75970" marR="75970" marT="37985" marB="37985" anchor="ctr">
                    <a:solidFill>
                      <a:srgbClr val="30427A"/>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prstClr val="white"/>
                          </a:solidFill>
                          <a:effectLst/>
                          <a:uLnTx/>
                          <a:uFillTx/>
                          <a:latin typeface="+mn-lt"/>
                          <a:ea typeface="+mn-ea"/>
                          <a:cs typeface="+mn-cs"/>
                        </a:rPr>
                        <a:t>MASTER OF </a:t>
                      </a:r>
                      <a:br>
                        <a:rPr kumimoji="0" lang="en-GB" sz="1000" b="1" i="0" u="none" strike="noStrike" kern="1200" cap="none" spc="0" normalizeH="0" baseline="0" noProof="0" dirty="0">
                          <a:ln>
                            <a:noFill/>
                          </a:ln>
                          <a:solidFill>
                            <a:prstClr val="white"/>
                          </a:solidFill>
                          <a:effectLst/>
                          <a:uLnTx/>
                          <a:uFillTx/>
                          <a:latin typeface="+mn-lt"/>
                          <a:ea typeface="+mn-ea"/>
                          <a:cs typeface="+mn-cs"/>
                        </a:rPr>
                      </a:br>
                      <a:r>
                        <a:rPr kumimoji="0" lang="en-GB" sz="1000" b="1" i="0" u="none" strike="noStrike" kern="1200" cap="none" spc="0" normalizeH="0" baseline="0" noProof="0" dirty="0">
                          <a:ln>
                            <a:noFill/>
                          </a:ln>
                          <a:solidFill>
                            <a:prstClr val="white"/>
                          </a:solidFill>
                          <a:effectLst/>
                          <a:uLnTx/>
                          <a:uFillTx/>
                          <a:latin typeface="+mn-lt"/>
                          <a:ea typeface="+mn-ea"/>
                          <a:cs typeface="+mn-cs"/>
                        </a:rPr>
                        <a:t>FINANCIAL LAW</a:t>
                      </a:r>
                    </a:p>
                  </a:txBody>
                  <a:tcPr marL="75970" marR="75970" marT="37985" marB="37985" anchor="ctr">
                    <a:solidFill>
                      <a:srgbClr val="30427A"/>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prstClr val="white"/>
                          </a:solidFill>
                          <a:effectLst/>
                          <a:uLnTx/>
                          <a:uFillTx/>
                          <a:latin typeface="+mn-lt"/>
                          <a:ea typeface="+mn-ea"/>
                          <a:cs typeface="+mn-cs"/>
                        </a:rPr>
                        <a:t>MASTER OF LEADERSHIP IN DEVELOPMENT FINANCE - ONLINE</a:t>
                      </a:r>
                    </a:p>
                  </a:txBody>
                  <a:tcPr marL="75970" marR="75970" marT="37985" marB="37985" anchor="ctr">
                    <a:solidFill>
                      <a:srgbClr val="30427A"/>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prstClr val="white"/>
                          </a:solidFill>
                          <a:effectLst/>
                          <a:uLnTx/>
                          <a:uFillTx/>
                          <a:latin typeface="+mn-lt"/>
                          <a:ea typeface="+mn-ea"/>
                          <a:cs typeface="+mn-cs"/>
                        </a:rPr>
                        <a:t>MASTER IN </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prstClr val="white"/>
                          </a:solidFill>
                          <a:effectLst/>
                          <a:uLnTx/>
                          <a:uFillTx/>
                          <a:latin typeface="+mn-lt"/>
                          <a:ea typeface="+mn-ea"/>
                          <a:cs typeface="+mn-cs"/>
                        </a:rPr>
                        <a:t>CORPORATE PERFORMANCE &amp; RESTRUCTURING</a:t>
                      </a:r>
                    </a:p>
                  </a:txBody>
                  <a:tcPr marL="82876" marR="82876" marT="41438" marB="41438" anchor="ctr">
                    <a:solidFill>
                      <a:srgbClr val="30427A"/>
                    </a:solidFill>
                  </a:tcPr>
                </a:tc>
                <a:extLst>
                  <a:ext uri="{0D108BD9-81ED-4DB2-BD59-A6C34878D82A}">
                    <a16:rowId xmlns:a16="http://schemas.microsoft.com/office/drawing/2014/main" val="10000"/>
                  </a:ext>
                </a:extLst>
              </a:tr>
              <a:tr h="3259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404041"/>
                          </a:solidFill>
                          <a:effectLst/>
                          <a:uLnTx/>
                          <a:uFillTx/>
                          <a:latin typeface="+mj-lt"/>
                          <a:ea typeface="+mn-ea"/>
                          <a:cs typeface="+mn-cs"/>
                        </a:rPr>
                        <a:t>Master of Laws (LL.M.) </a:t>
                      </a:r>
                    </a:p>
                  </a:txBody>
                  <a:tcPr marL="75970" marR="75970" marT="37985" marB="37985" anchor="ctr">
                    <a:solidFill>
                      <a:srgbClr val="D9D9E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rgbClr val="404041"/>
                          </a:solidFill>
                          <a:effectLst/>
                          <a:uLnTx/>
                          <a:uFillTx/>
                          <a:latin typeface="+mj-lt"/>
                          <a:ea typeface="+mn-ea"/>
                          <a:cs typeface="+mn-cs"/>
                        </a:rPr>
                        <a:t>Master </a:t>
                      </a:r>
                      <a:r>
                        <a:rPr kumimoji="0" lang="de-DE" sz="1000" b="0" i="0" u="none" strike="noStrike" kern="1200" cap="none" spc="0" normalizeH="0" baseline="0" noProof="0" dirty="0" err="1">
                          <a:ln>
                            <a:noFill/>
                          </a:ln>
                          <a:solidFill>
                            <a:srgbClr val="404041"/>
                          </a:solidFill>
                          <a:effectLst/>
                          <a:uLnTx/>
                          <a:uFillTx/>
                          <a:latin typeface="+mj-lt"/>
                          <a:ea typeface="+mn-ea"/>
                          <a:cs typeface="+mn-cs"/>
                        </a:rPr>
                        <a:t>of</a:t>
                      </a:r>
                      <a:r>
                        <a:rPr kumimoji="0" lang="de-DE" sz="1000" b="0" i="0" u="none" strike="noStrike" kern="1200" cap="none" spc="0" normalizeH="0" baseline="0" noProof="0" dirty="0">
                          <a:ln>
                            <a:noFill/>
                          </a:ln>
                          <a:solidFill>
                            <a:srgbClr val="404041"/>
                          </a:solidFill>
                          <a:effectLst/>
                          <a:uLnTx/>
                          <a:uFillTx/>
                          <a:latin typeface="+mj-lt"/>
                          <a:ea typeface="+mn-ea"/>
                          <a:cs typeface="+mn-cs"/>
                        </a:rPr>
                        <a:t> Laws (LL.M.) </a:t>
                      </a:r>
                    </a:p>
                  </a:txBody>
                  <a:tcPr marL="75970" marR="75970" marT="37985" marB="37985" anchor="ctr">
                    <a:solidFill>
                      <a:srgbClr val="D9D9E2"/>
                    </a:solidFill>
                  </a:tcPr>
                </a:tc>
                <a:tc>
                  <a:txBody>
                    <a:bodyPr/>
                    <a:lstStyle/>
                    <a:p>
                      <a:r>
                        <a:rPr lang="de-DE" sz="1000" b="0" i="0" u="none" strike="noStrike" baseline="0" dirty="0">
                          <a:solidFill>
                            <a:srgbClr val="404041"/>
                          </a:solidFill>
                          <a:latin typeface="+mj-lt"/>
                        </a:rPr>
                        <a:t>Master </a:t>
                      </a:r>
                      <a:r>
                        <a:rPr lang="de-DE" sz="1000" b="0" i="0" u="none" strike="noStrike" baseline="0" dirty="0" err="1">
                          <a:solidFill>
                            <a:srgbClr val="404041"/>
                          </a:solidFill>
                          <a:latin typeface="+mj-lt"/>
                        </a:rPr>
                        <a:t>of</a:t>
                      </a:r>
                      <a:r>
                        <a:rPr lang="de-DE" sz="1000" b="0" i="0" u="none" strike="noStrike" baseline="0" dirty="0">
                          <a:solidFill>
                            <a:srgbClr val="404041"/>
                          </a:solidFill>
                          <a:latin typeface="+mj-lt"/>
                        </a:rPr>
                        <a:t> Arts (MA) </a:t>
                      </a:r>
                    </a:p>
                  </a:txBody>
                  <a:tcPr marL="75970" marR="75970" marT="37985" marB="37985" anchor="ctr">
                    <a:solidFill>
                      <a:srgbClr val="D9D9E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a:ln>
                            <a:noFill/>
                          </a:ln>
                          <a:solidFill>
                            <a:srgbClr val="404041"/>
                          </a:solidFill>
                          <a:effectLst/>
                          <a:uLnTx/>
                          <a:uFillTx/>
                          <a:latin typeface="Calibri Light" panose="020F0302020204030204"/>
                          <a:ea typeface="+mn-ea"/>
                          <a:cs typeface="+mn-cs"/>
                        </a:rPr>
                        <a:t>Master </a:t>
                      </a:r>
                      <a:r>
                        <a:rPr kumimoji="0" lang="de-DE" sz="1000" b="0" i="0" u="none" strike="noStrike" kern="1200" cap="none" spc="0" normalizeH="0" baseline="0" noProof="0" dirty="0" err="1">
                          <a:ln>
                            <a:noFill/>
                          </a:ln>
                          <a:solidFill>
                            <a:srgbClr val="404041"/>
                          </a:solidFill>
                          <a:effectLst/>
                          <a:uLnTx/>
                          <a:uFillTx/>
                          <a:latin typeface="Calibri Light" panose="020F0302020204030204"/>
                          <a:ea typeface="+mn-ea"/>
                          <a:cs typeface="+mn-cs"/>
                        </a:rPr>
                        <a:t>of</a:t>
                      </a:r>
                      <a:r>
                        <a:rPr kumimoji="0" lang="de-DE" sz="1000" b="0" i="0" u="none" strike="noStrike" kern="1200" cap="none" spc="0" normalizeH="0" baseline="0" noProof="0" dirty="0">
                          <a:ln>
                            <a:noFill/>
                          </a:ln>
                          <a:solidFill>
                            <a:srgbClr val="404041"/>
                          </a:solidFill>
                          <a:effectLst/>
                          <a:uLnTx/>
                          <a:uFillTx/>
                          <a:latin typeface="Calibri Light" panose="020F0302020204030204"/>
                          <a:ea typeface="+mn-ea"/>
                          <a:cs typeface="+mn-cs"/>
                        </a:rPr>
                        <a:t> Science (</a:t>
                      </a:r>
                      <a:r>
                        <a:rPr kumimoji="0" lang="de-DE" sz="1000" b="0" i="0" u="none" strike="noStrike" kern="1200" cap="none" spc="0" normalizeH="0" baseline="0" noProof="0" dirty="0" err="1">
                          <a:ln>
                            <a:noFill/>
                          </a:ln>
                          <a:solidFill>
                            <a:srgbClr val="404041"/>
                          </a:solidFill>
                          <a:effectLst/>
                          <a:uLnTx/>
                          <a:uFillTx/>
                          <a:latin typeface="Calibri Light" panose="020F0302020204030204"/>
                          <a:ea typeface="+mn-ea"/>
                          <a:cs typeface="+mn-cs"/>
                        </a:rPr>
                        <a:t>MSc</a:t>
                      </a:r>
                      <a:r>
                        <a:rPr kumimoji="0" lang="de-DE" sz="1000" b="0" i="0" u="none" strike="noStrike" kern="1200" cap="none" spc="0" normalizeH="0" baseline="0" noProof="0" dirty="0">
                          <a:ln>
                            <a:noFill/>
                          </a:ln>
                          <a:solidFill>
                            <a:srgbClr val="404041"/>
                          </a:solidFill>
                          <a:effectLst/>
                          <a:uLnTx/>
                          <a:uFillTx/>
                          <a:latin typeface="Calibri Light" panose="020F0302020204030204"/>
                          <a:ea typeface="+mn-ea"/>
                          <a:cs typeface="+mn-cs"/>
                        </a:rPr>
                        <a:t>) </a:t>
                      </a:r>
                    </a:p>
                  </a:txBody>
                  <a:tcPr marL="82876" marR="82876" marT="41438" marB="41438" anchor="ctr">
                    <a:solidFill>
                      <a:srgbClr val="D9D9E2"/>
                    </a:solidFill>
                  </a:tcPr>
                </a:tc>
                <a:extLst>
                  <a:ext uri="{0D108BD9-81ED-4DB2-BD59-A6C34878D82A}">
                    <a16:rowId xmlns:a16="http://schemas.microsoft.com/office/drawing/2014/main" val="10001"/>
                  </a:ext>
                </a:extLst>
              </a:tr>
              <a:tr h="1028051">
                <a:tc>
                  <a:txBody>
                    <a:bodyPr/>
                    <a:lstStyle/>
                    <a:p>
                      <a:pPr marL="0" indent="0">
                        <a:buFont typeface="Wingdings" charset="2"/>
                        <a:buNone/>
                      </a:pPr>
                      <a:r>
                        <a:rPr lang="en-GB" sz="1000" b="0" i="0" u="none" strike="noStrike" baseline="0" noProof="0" dirty="0">
                          <a:solidFill>
                            <a:srgbClr val="404041"/>
                          </a:solidFill>
                          <a:latin typeface="+mj-lt"/>
                        </a:rPr>
                        <a:t>Mergers &amp; Acquisitions „</a:t>
                      </a:r>
                      <a:r>
                        <a:rPr lang="en-GB" sz="1000" b="0" i="0" u="none" strike="noStrike" baseline="0" noProof="0" dirty="0" err="1">
                          <a:solidFill>
                            <a:srgbClr val="404041"/>
                          </a:solidFill>
                          <a:latin typeface="+mj-lt"/>
                        </a:rPr>
                        <a:t>Fachanwalt</a:t>
                      </a:r>
                      <a:r>
                        <a:rPr lang="en-GB" sz="1000" b="0" i="0" u="none" strike="noStrike" baseline="0" noProof="0" dirty="0">
                          <a:solidFill>
                            <a:srgbClr val="404041"/>
                          </a:solidFill>
                          <a:latin typeface="+mj-lt"/>
                        </a:rPr>
                        <a:t> </a:t>
                      </a:r>
                      <a:r>
                        <a:rPr lang="en-GB" sz="1000" b="0" i="0" u="none" strike="noStrike" baseline="0" noProof="0" dirty="0" err="1">
                          <a:solidFill>
                            <a:srgbClr val="404041"/>
                          </a:solidFill>
                          <a:latin typeface="+mj-lt"/>
                        </a:rPr>
                        <a:t>für</a:t>
                      </a:r>
                      <a:r>
                        <a:rPr lang="en-GB" sz="1000" b="0" i="0" u="none" strike="noStrike" baseline="0" noProof="0" dirty="0">
                          <a:solidFill>
                            <a:srgbClr val="404041"/>
                          </a:solidFill>
                          <a:latin typeface="+mj-lt"/>
                        </a:rPr>
                        <a:t> </a:t>
                      </a:r>
                      <a:r>
                        <a:rPr lang="en-GB" sz="1000" b="0" i="0" u="none" strike="noStrike" baseline="0" noProof="0" dirty="0" err="1">
                          <a:solidFill>
                            <a:srgbClr val="404041"/>
                          </a:solidFill>
                          <a:latin typeface="+mj-lt"/>
                        </a:rPr>
                        <a:t>Handels</a:t>
                      </a:r>
                      <a:r>
                        <a:rPr lang="en-GB" sz="1000" b="0" i="0" u="none" strike="noStrike" baseline="0" noProof="0" dirty="0">
                          <a:solidFill>
                            <a:srgbClr val="404041"/>
                          </a:solidFill>
                          <a:latin typeface="+mj-lt"/>
                        </a:rPr>
                        <a:t>- und </a:t>
                      </a:r>
                      <a:r>
                        <a:rPr lang="en-GB" sz="1000" b="0" i="0" u="none" strike="noStrike" baseline="0" noProof="0" dirty="0" err="1">
                          <a:solidFill>
                            <a:srgbClr val="404041"/>
                          </a:solidFill>
                          <a:latin typeface="+mj-lt"/>
                        </a:rPr>
                        <a:t>Gesellschaftsrecht</a:t>
                      </a:r>
                      <a:r>
                        <a:rPr lang="en-GB" sz="1000" b="0" i="0" u="none" strike="noStrike" baseline="0" noProof="0" dirty="0">
                          <a:solidFill>
                            <a:srgbClr val="404041"/>
                          </a:solidFill>
                          <a:latin typeface="+mj-lt"/>
                        </a:rPr>
                        <a:t>“</a:t>
                      </a:r>
                    </a:p>
                  </a:txBody>
                  <a:tcPr marL="75970" marR="75970" marT="37985" marB="37985">
                    <a:solidFill>
                      <a:srgbClr val="EDEEF3"/>
                    </a:solidFill>
                  </a:tcPr>
                </a:tc>
                <a:tc>
                  <a:txBody>
                    <a:bodyPr/>
                    <a:lstStyle/>
                    <a:p>
                      <a:r>
                        <a:rPr lang="en-GB" sz="1000" b="0" i="0" u="none" strike="noStrike" baseline="0" noProof="0" dirty="0">
                          <a:solidFill>
                            <a:srgbClr val="404041"/>
                          </a:solidFill>
                          <a:latin typeface="+mj-lt"/>
                        </a:rPr>
                        <a:t>Financial Law </a:t>
                      </a:r>
                    </a:p>
                    <a:p>
                      <a:r>
                        <a:rPr lang="en-GB" sz="1000" b="0" i="0" u="none" strike="noStrike" baseline="0" noProof="0" dirty="0">
                          <a:solidFill>
                            <a:srgbClr val="404041"/>
                          </a:solidFill>
                          <a:latin typeface="+mj-lt"/>
                        </a:rPr>
                        <a:t>„</a:t>
                      </a:r>
                      <a:r>
                        <a:rPr lang="en-GB" sz="1000" b="0" i="0" u="none" strike="noStrike" baseline="0" noProof="0" dirty="0" err="1">
                          <a:solidFill>
                            <a:srgbClr val="404041"/>
                          </a:solidFill>
                          <a:latin typeface="+mj-lt"/>
                        </a:rPr>
                        <a:t>Fachanwalt</a:t>
                      </a:r>
                      <a:r>
                        <a:rPr lang="en-GB" sz="1000" b="0" i="0" u="none" strike="noStrike" baseline="0" noProof="0" dirty="0">
                          <a:solidFill>
                            <a:srgbClr val="404041"/>
                          </a:solidFill>
                          <a:latin typeface="+mj-lt"/>
                        </a:rPr>
                        <a:t> </a:t>
                      </a:r>
                      <a:r>
                        <a:rPr lang="en-GB" sz="1000" b="0" i="0" u="none" strike="noStrike" baseline="0" noProof="0" dirty="0" err="1">
                          <a:solidFill>
                            <a:srgbClr val="404041"/>
                          </a:solidFill>
                          <a:latin typeface="+mj-lt"/>
                        </a:rPr>
                        <a:t>für</a:t>
                      </a:r>
                      <a:r>
                        <a:rPr lang="en-GB" sz="1000" b="0" i="0" u="none" strike="noStrike" baseline="0" noProof="0" dirty="0">
                          <a:solidFill>
                            <a:srgbClr val="404041"/>
                          </a:solidFill>
                          <a:latin typeface="+mj-lt"/>
                        </a:rPr>
                        <a:t> Bank- und </a:t>
                      </a:r>
                      <a:r>
                        <a:rPr lang="en-GB" sz="1000" b="0" i="0" u="none" strike="noStrike" baseline="0" noProof="0" dirty="0" err="1">
                          <a:solidFill>
                            <a:srgbClr val="404041"/>
                          </a:solidFill>
                          <a:latin typeface="+mj-lt"/>
                        </a:rPr>
                        <a:t>Kapitalrecht</a:t>
                      </a:r>
                      <a:r>
                        <a:rPr lang="en-GB" sz="1000" b="0" i="0" u="none" strike="noStrike" baseline="0" noProof="0" dirty="0">
                          <a:solidFill>
                            <a:srgbClr val="404041"/>
                          </a:solidFill>
                          <a:latin typeface="+mj-lt"/>
                        </a:rPr>
                        <a:t>“</a:t>
                      </a:r>
                    </a:p>
                  </a:txBody>
                  <a:tcPr marL="75970" marR="75970" marT="37985" marB="37985">
                    <a:solidFill>
                      <a:srgbClr val="EDEEF3"/>
                    </a:solidFill>
                  </a:tcPr>
                </a:tc>
                <a:tc>
                  <a:txBody>
                    <a:bodyPr/>
                    <a:lstStyle/>
                    <a:p>
                      <a:r>
                        <a:rPr lang="en-GB" sz="1000" b="0" i="0" u="none" strike="noStrike" kern="1200" baseline="0" dirty="0">
                          <a:solidFill>
                            <a:srgbClr val="404041"/>
                          </a:solidFill>
                          <a:latin typeface="+mj-lt"/>
                          <a:ea typeface="+mn-ea"/>
                          <a:cs typeface="+mn-cs"/>
                        </a:rPr>
                        <a:t>Modular approach – up to five FSDF e-Campus certificates can get recognized for this Master programme</a:t>
                      </a:r>
                      <a:r>
                        <a:rPr lang="de-DE" sz="1000" b="0" i="0" u="none" strike="noStrike" kern="1200" baseline="0" dirty="0">
                          <a:solidFill>
                            <a:srgbClr val="404041"/>
                          </a:solidFill>
                          <a:latin typeface="+mj-lt"/>
                          <a:ea typeface="+mn-ea"/>
                          <a:cs typeface="+mn-cs"/>
                        </a:rPr>
                        <a:t>	</a:t>
                      </a:r>
                    </a:p>
                  </a:txBody>
                  <a:tcPr marL="75970" marR="75970" marT="37985" marB="37985">
                    <a:solidFill>
                      <a:srgbClr val="EDEEF3"/>
                    </a:solidFill>
                  </a:tcPr>
                </a:tc>
                <a:tc>
                  <a:txBody>
                    <a:bodyPr/>
                    <a:lstStyle/>
                    <a:p>
                      <a:endParaRPr lang="de-DE"/>
                    </a:p>
                  </a:txBody>
                  <a:tcPr marL="82876" marR="82876" marT="41438" marB="41438">
                    <a:solidFill>
                      <a:srgbClr val="EDEEF3"/>
                    </a:solidFill>
                  </a:tcPr>
                </a:tc>
                <a:extLst>
                  <a:ext uri="{0D108BD9-81ED-4DB2-BD59-A6C34878D82A}">
                    <a16:rowId xmlns:a16="http://schemas.microsoft.com/office/drawing/2014/main" val="10002"/>
                  </a:ext>
                </a:extLst>
              </a:tr>
              <a:tr h="3259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404041"/>
                          </a:solidFill>
                          <a:effectLst/>
                          <a:uLnTx/>
                          <a:uFillTx/>
                          <a:latin typeface="+mj-lt"/>
                          <a:ea typeface="+mn-ea"/>
                          <a:cs typeface="+mn-cs"/>
                        </a:rPr>
                        <a:t>4 </a:t>
                      </a:r>
                      <a:r>
                        <a:rPr lang="en-GB" sz="1000" b="0" i="0" u="none" strike="noStrike" kern="1200" baseline="0" dirty="0">
                          <a:solidFill>
                            <a:srgbClr val="404041"/>
                          </a:solidFill>
                          <a:latin typeface="+mn-lt"/>
                          <a:ea typeface="+mn-ea"/>
                          <a:cs typeface="+mn-cs"/>
                        </a:rPr>
                        <a:t>semesters </a:t>
                      </a:r>
                      <a:r>
                        <a:rPr kumimoji="0" lang="de-DE" sz="1000" b="0" i="0" u="none" strike="noStrike" kern="1200" cap="none" spc="0" normalizeH="0" baseline="0" noProof="0" dirty="0">
                          <a:ln>
                            <a:noFill/>
                          </a:ln>
                          <a:solidFill>
                            <a:srgbClr val="404041"/>
                          </a:solidFill>
                          <a:effectLst/>
                          <a:uLnTx/>
                          <a:uFillTx/>
                          <a:latin typeface="+mj-lt"/>
                          <a:ea typeface="+mn-ea"/>
                          <a:cs typeface="+mn-cs"/>
                        </a:rPr>
                        <a:t>/ 24 </a:t>
                      </a:r>
                      <a:r>
                        <a:rPr lang="en-GB" sz="1000" b="0" i="0" u="none" strike="noStrike" kern="1200" baseline="0" dirty="0">
                          <a:solidFill>
                            <a:srgbClr val="404041"/>
                          </a:solidFill>
                          <a:latin typeface="+mn-lt"/>
                          <a:ea typeface="+mn-ea"/>
                          <a:cs typeface="+mn-cs"/>
                        </a:rPr>
                        <a:t>months </a:t>
                      </a:r>
                      <a:endParaRPr kumimoji="0" lang="de-DE" sz="1000" b="0" i="0" u="none" strike="noStrike" kern="1200" cap="none" spc="0" normalizeH="0" baseline="0" noProof="0" dirty="0">
                        <a:ln>
                          <a:noFill/>
                        </a:ln>
                        <a:solidFill>
                          <a:srgbClr val="404041"/>
                        </a:solidFill>
                        <a:effectLst/>
                        <a:uLnTx/>
                        <a:uFillTx/>
                        <a:latin typeface="+mj-lt"/>
                        <a:ea typeface="+mn-ea"/>
                        <a:cs typeface="+mn-cs"/>
                      </a:endParaRPr>
                    </a:p>
                  </a:txBody>
                  <a:tcPr marL="75970" marR="75970" marT="37985" marB="37985" anchor="ctr">
                    <a:solidFill>
                      <a:srgbClr val="D9D9E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404041"/>
                          </a:solidFill>
                          <a:effectLst/>
                          <a:uLnTx/>
                          <a:uFillTx/>
                          <a:latin typeface="+mj-lt"/>
                          <a:ea typeface="+mn-ea"/>
                          <a:cs typeface="+mn-cs"/>
                        </a:rPr>
                        <a:t>4 </a:t>
                      </a:r>
                      <a:r>
                        <a:rPr lang="en-GB" sz="1000" b="0" i="0" u="none" strike="noStrike" kern="1200" baseline="0" dirty="0">
                          <a:solidFill>
                            <a:srgbClr val="404041"/>
                          </a:solidFill>
                          <a:latin typeface="+mn-lt"/>
                          <a:ea typeface="+mn-ea"/>
                          <a:cs typeface="+mn-cs"/>
                        </a:rPr>
                        <a:t>semesters </a:t>
                      </a:r>
                      <a:r>
                        <a:rPr kumimoji="0" lang="de-DE" sz="1000" b="0" i="0" u="none" strike="noStrike" kern="1200" cap="none" spc="0" normalizeH="0" baseline="0" noProof="0" dirty="0">
                          <a:ln>
                            <a:noFill/>
                          </a:ln>
                          <a:solidFill>
                            <a:srgbClr val="404041"/>
                          </a:solidFill>
                          <a:effectLst/>
                          <a:uLnTx/>
                          <a:uFillTx/>
                          <a:latin typeface="+mj-lt"/>
                          <a:ea typeface="+mn-ea"/>
                          <a:cs typeface="+mn-cs"/>
                        </a:rPr>
                        <a:t>/ 24 </a:t>
                      </a:r>
                      <a:r>
                        <a:rPr lang="en-GB" sz="1000" b="0" i="0" u="none" strike="noStrike" kern="1200" baseline="0" dirty="0">
                          <a:solidFill>
                            <a:srgbClr val="404041"/>
                          </a:solidFill>
                          <a:latin typeface="+mn-lt"/>
                          <a:ea typeface="+mn-ea"/>
                          <a:cs typeface="+mn-cs"/>
                        </a:rPr>
                        <a:t>months </a:t>
                      </a:r>
                      <a:endParaRPr kumimoji="0" lang="de-DE" sz="1000" b="0" i="0" u="none" strike="noStrike" kern="1200" cap="none" spc="0" normalizeH="0" baseline="0" noProof="0" dirty="0">
                        <a:ln>
                          <a:noFill/>
                        </a:ln>
                        <a:solidFill>
                          <a:srgbClr val="404041"/>
                        </a:solidFill>
                        <a:effectLst/>
                        <a:uLnTx/>
                        <a:uFillTx/>
                        <a:latin typeface="+mj-lt"/>
                        <a:ea typeface="+mn-ea"/>
                        <a:cs typeface="+mn-cs"/>
                      </a:endParaRPr>
                    </a:p>
                  </a:txBody>
                  <a:tcPr marL="75970" marR="75970" marT="37985" marB="37985" anchor="ctr">
                    <a:solidFill>
                      <a:srgbClr val="D9D9E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404041"/>
                          </a:solidFill>
                          <a:effectLst/>
                          <a:uLnTx/>
                          <a:uFillTx/>
                          <a:latin typeface="+mj-lt"/>
                          <a:ea typeface="+mn-ea"/>
                          <a:cs typeface="+mn-cs"/>
                        </a:rPr>
                        <a:t>4 </a:t>
                      </a:r>
                      <a:r>
                        <a:rPr lang="en-GB" sz="1000" b="0" i="0" u="none" strike="noStrike" kern="1200" baseline="0" dirty="0">
                          <a:solidFill>
                            <a:srgbClr val="404041"/>
                          </a:solidFill>
                          <a:latin typeface="+mn-lt"/>
                          <a:ea typeface="+mn-ea"/>
                          <a:cs typeface="+mn-cs"/>
                        </a:rPr>
                        <a:t>semesters</a:t>
                      </a:r>
                      <a:r>
                        <a:rPr lang="de-DE" sz="1000" b="0" i="0" u="none" strike="noStrike" kern="1200" baseline="0" dirty="0">
                          <a:solidFill>
                            <a:srgbClr val="404041"/>
                          </a:solidFill>
                          <a:latin typeface="+mn-lt"/>
                          <a:ea typeface="+mn-ea"/>
                          <a:cs typeface="+mn-cs"/>
                        </a:rPr>
                        <a:t> </a:t>
                      </a:r>
                      <a:r>
                        <a:rPr kumimoji="0" lang="de-DE" sz="1000" b="0" i="0" u="none" strike="noStrike" kern="1200" cap="none" spc="0" normalizeH="0" baseline="0" noProof="0" dirty="0">
                          <a:ln>
                            <a:noFill/>
                          </a:ln>
                          <a:solidFill>
                            <a:srgbClr val="404041"/>
                          </a:solidFill>
                          <a:effectLst/>
                          <a:uLnTx/>
                          <a:uFillTx/>
                          <a:latin typeface="+mj-lt"/>
                          <a:ea typeface="+mn-ea"/>
                          <a:cs typeface="+mn-cs"/>
                        </a:rPr>
                        <a:t>/ 24 </a:t>
                      </a:r>
                      <a:r>
                        <a:rPr lang="en-GB" sz="1000" b="0" i="0" u="none" strike="noStrike" kern="1200" baseline="0" dirty="0">
                          <a:solidFill>
                            <a:srgbClr val="404041"/>
                          </a:solidFill>
                          <a:latin typeface="+mn-lt"/>
                          <a:ea typeface="+mn-ea"/>
                          <a:cs typeface="+mn-cs"/>
                        </a:rPr>
                        <a:t>months </a:t>
                      </a:r>
                      <a:endParaRPr kumimoji="0" lang="de-DE" sz="1000" b="0" i="0" u="none" strike="noStrike" kern="1200" cap="none" spc="0" normalizeH="0" baseline="0" noProof="0" dirty="0">
                        <a:ln>
                          <a:noFill/>
                        </a:ln>
                        <a:solidFill>
                          <a:srgbClr val="404041"/>
                        </a:solidFill>
                        <a:effectLst/>
                        <a:uLnTx/>
                        <a:uFillTx/>
                        <a:latin typeface="+mj-lt"/>
                        <a:ea typeface="+mn-ea"/>
                        <a:cs typeface="+mn-cs"/>
                      </a:endParaRPr>
                    </a:p>
                  </a:txBody>
                  <a:tcPr marL="75970" marR="75970" marT="37985" marB="37985" anchor="ctr">
                    <a:solidFill>
                      <a:srgbClr val="D9D9E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404041"/>
                          </a:solidFill>
                          <a:effectLst/>
                          <a:uLnTx/>
                          <a:uFillTx/>
                          <a:latin typeface="Calibri Light" panose="020F0302020204030204"/>
                          <a:ea typeface="+mn-ea"/>
                          <a:cs typeface="+mn-cs"/>
                        </a:rPr>
                        <a:t>4 </a:t>
                      </a:r>
                      <a:r>
                        <a:rPr lang="en-GB" sz="1000" b="0" i="0" u="none" strike="noStrike" kern="1200" baseline="0" dirty="0">
                          <a:solidFill>
                            <a:srgbClr val="404041"/>
                          </a:solidFill>
                          <a:latin typeface="+mn-lt"/>
                          <a:ea typeface="+mn-ea"/>
                          <a:cs typeface="+mn-cs"/>
                        </a:rPr>
                        <a:t>semesters</a:t>
                      </a:r>
                      <a:r>
                        <a:rPr lang="de-DE" sz="1000" b="0" i="0" u="none" strike="noStrike" kern="1200" baseline="0" dirty="0">
                          <a:solidFill>
                            <a:srgbClr val="404041"/>
                          </a:solidFill>
                          <a:latin typeface="+mn-lt"/>
                          <a:ea typeface="+mn-ea"/>
                          <a:cs typeface="+mn-cs"/>
                        </a:rPr>
                        <a:t> </a:t>
                      </a:r>
                      <a:r>
                        <a:rPr kumimoji="0" lang="de-DE" sz="1000" b="0" i="0" u="none" strike="noStrike" kern="1200" cap="none" spc="0" normalizeH="0" baseline="0" noProof="0" dirty="0">
                          <a:ln>
                            <a:noFill/>
                          </a:ln>
                          <a:solidFill>
                            <a:srgbClr val="404041"/>
                          </a:solidFill>
                          <a:effectLst/>
                          <a:uLnTx/>
                          <a:uFillTx/>
                          <a:latin typeface="Calibri Light" panose="020F0302020204030204"/>
                          <a:ea typeface="+mn-ea"/>
                          <a:cs typeface="+mn-cs"/>
                        </a:rPr>
                        <a:t>/ 24 </a:t>
                      </a:r>
                      <a:r>
                        <a:rPr lang="en-GB" sz="1000" b="0" i="0" u="none" strike="noStrike" kern="1200" baseline="0" dirty="0">
                          <a:solidFill>
                            <a:srgbClr val="404041"/>
                          </a:solidFill>
                          <a:latin typeface="+mn-lt"/>
                          <a:ea typeface="+mn-ea"/>
                          <a:cs typeface="+mn-cs"/>
                        </a:rPr>
                        <a:t>months </a:t>
                      </a:r>
                      <a:endParaRPr kumimoji="0" lang="de-DE" sz="1000" b="0" i="0" u="none" strike="noStrike" kern="1200" cap="none" spc="0" normalizeH="0" baseline="0" noProof="0" dirty="0">
                        <a:ln>
                          <a:noFill/>
                        </a:ln>
                        <a:solidFill>
                          <a:srgbClr val="404041"/>
                        </a:solidFill>
                        <a:effectLst/>
                        <a:uLnTx/>
                        <a:uFillTx/>
                        <a:latin typeface="Calibri Light" panose="020F0302020204030204"/>
                        <a:ea typeface="+mn-ea"/>
                        <a:cs typeface="+mn-cs"/>
                      </a:endParaRPr>
                    </a:p>
                  </a:txBody>
                  <a:tcPr marL="82876" marR="82876" marT="41438" marB="41438" anchor="ctr">
                    <a:solidFill>
                      <a:srgbClr val="D9D9E2"/>
                    </a:solidFill>
                  </a:tcPr>
                </a:tc>
                <a:extLst>
                  <a:ext uri="{0D108BD9-81ED-4DB2-BD59-A6C34878D82A}">
                    <a16:rowId xmlns:a16="http://schemas.microsoft.com/office/drawing/2014/main" val="10003"/>
                  </a:ext>
                </a:extLst>
              </a:tr>
              <a:tr h="3259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404041"/>
                          </a:solidFill>
                          <a:effectLst/>
                          <a:uLnTx/>
                          <a:uFillTx/>
                          <a:latin typeface="+mj-lt"/>
                          <a:ea typeface="+mn-ea"/>
                          <a:cs typeface="+mn-cs"/>
                        </a:rPr>
                        <a:t>www.fs.de/mma</a:t>
                      </a:r>
                    </a:p>
                  </a:txBody>
                  <a:tcPr marL="75970" marR="75970" marT="37985" marB="37985" anchor="ctr">
                    <a:solidFill>
                      <a:srgbClr val="EDEE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404041"/>
                          </a:solidFill>
                          <a:effectLst/>
                          <a:uLnTx/>
                          <a:uFillTx/>
                          <a:latin typeface="+mj-lt"/>
                          <a:ea typeface="+mn-ea"/>
                          <a:cs typeface="+mn-cs"/>
                        </a:rPr>
                        <a:t>www.fs.de/mfl</a:t>
                      </a:r>
                    </a:p>
                  </a:txBody>
                  <a:tcPr marL="75970" marR="75970" marT="37985" marB="37985" anchor="ctr">
                    <a:solidFill>
                      <a:srgbClr val="EDEE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404041"/>
                          </a:solidFill>
                          <a:effectLst/>
                          <a:uLnTx/>
                          <a:uFillTx/>
                          <a:latin typeface="+mj-lt"/>
                          <a:ea typeface="+mn-ea"/>
                          <a:cs typeface="+mn-cs"/>
                        </a:rPr>
                        <a:t>www.fs.de/online-master</a:t>
                      </a:r>
                    </a:p>
                  </a:txBody>
                  <a:tcPr marL="75970" marR="75970" marT="37985" marB="37985" anchor="ctr">
                    <a:solidFill>
                      <a:srgbClr val="EDEE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404041"/>
                          </a:solidFill>
                          <a:effectLst/>
                          <a:uLnTx/>
                          <a:uFillTx/>
                          <a:latin typeface="Calibri Light" panose="020F0302020204030204"/>
                          <a:ea typeface="+mn-ea"/>
                          <a:cs typeface="+mn-cs"/>
                        </a:rPr>
                        <a:t>www.fs.de/mcpr</a:t>
                      </a:r>
                    </a:p>
                  </a:txBody>
                  <a:tcPr marL="82876" marR="82876" marT="41438" marB="41438" anchor="ctr">
                    <a:solidFill>
                      <a:srgbClr val="EDEE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49206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hteck 52"/>
          <p:cNvSpPr/>
          <p:nvPr/>
        </p:nvSpPr>
        <p:spPr>
          <a:xfrm>
            <a:off x="187459" y="1711481"/>
            <a:ext cx="2865378" cy="2397951"/>
          </a:xfrm>
          <a:prstGeom prst="rect">
            <a:avLst/>
          </a:prstGeom>
          <a:solidFill>
            <a:srgbClr val="173F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de-DE" kern="1200" dirty="0"/>
          </a:p>
        </p:txBody>
      </p:sp>
      <p:sp>
        <p:nvSpPr>
          <p:cNvPr id="18" name="Rechteck 17">
            <a:extLst>
              <a:ext uri="{FF2B5EF4-FFF2-40B4-BE49-F238E27FC236}">
                <a16:creationId xmlns:a16="http://schemas.microsoft.com/office/drawing/2014/main" id="{F5DA07D2-0EB2-A845-843C-FEE3FD31ED02}"/>
              </a:ext>
            </a:extLst>
          </p:cNvPr>
          <p:cNvSpPr/>
          <p:nvPr/>
        </p:nvSpPr>
        <p:spPr>
          <a:xfrm>
            <a:off x="6112946" y="1710860"/>
            <a:ext cx="2865378" cy="2397951"/>
          </a:xfrm>
          <a:prstGeom prst="rect">
            <a:avLst/>
          </a:prstGeom>
          <a:solidFill>
            <a:srgbClr val="173F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de-DE" kern="1200" dirty="0"/>
          </a:p>
        </p:txBody>
      </p:sp>
      <p:sp>
        <p:nvSpPr>
          <p:cNvPr id="20" name="Rechteck 19">
            <a:extLst>
              <a:ext uri="{FF2B5EF4-FFF2-40B4-BE49-F238E27FC236}">
                <a16:creationId xmlns:a16="http://schemas.microsoft.com/office/drawing/2014/main" id="{04AE89B6-B1FE-9F4E-AB30-1082071C4641}"/>
              </a:ext>
            </a:extLst>
          </p:cNvPr>
          <p:cNvSpPr/>
          <p:nvPr/>
        </p:nvSpPr>
        <p:spPr>
          <a:xfrm>
            <a:off x="3143970" y="1711057"/>
            <a:ext cx="2865378" cy="2397951"/>
          </a:xfrm>
          <a:prstGeom prst="rect">
            <a:avLst/>
          </a:prstGeom>
          <a:solidFill>
            <a:srgbClr val="173F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de-DE" kern="1200" dirty="0"/>
          </a:p>
        </p:txBody>
      </p:sp>
      <p:sp>
        <p:nvSpPr>
          <p:cNvPr id="22" name="Rechteck 21">
            <a:extLst>
              <a:ext uri="{FF2B5EF4-FFF2-40B4-BE49-F238E27FC236}">
                <a16:creationId xmlns:a16="http://schemas.microsoft.com/office/drawing/2014/main" id="{8A21E6A0-F6B5-F044-9451-20A35202ECC1}"/>
              </a:ext>
            </a:extLst>
          </p:cNvPr>
          <p:cNvSpPr/>
          <p:nvPr/>
        </p:nvSpPr>
        <p:spPr>
          <a:xfrm>
            <a:off x="6101884" y="4212347"/>
            <a:ext cx="2865378" cy="2397951"/>
          </a:xfrm>
          <a:prstGeom prst="rect">
            <a:avLst/>
          </a:prstGeom>
          <a:solidFill>
            <a:srgbClr val="173F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de-DE" kern="1200" dirty="0"/>
          </a:p>
        </p:txBody>
      </p:sp>
      <p:sp>
        <p:nvSpPr>
          <p:cNvPr id="27" name="Rechteck 26">
            <a:extLst>
              <a:ext uri="{FF2B5EF4-FFF2-40B4-BE49-F238E27FC236}">
                <a16:creationId xmlns:a16="http://schemas.microsoft.com/office/drawing/2014/main" id="{D6732DC6-E7DC-DD46-A5A7-5CFCC682E64D}"/>
              </a:ext>
            </a:extLst>
          </p:cNvPr>
          <p:cNvSpPr/>
          <p:nvPr/>
        </p:nvSpPr>
        <p:spPr>
          <a:xfrm>
            <a:off x="185769" y="4208172"/>
            <a:ext cx="2865378" cy="2397951"/>
          </a:xfrm>
          <a:prstGeom prst="rect">
            <a:avLst/>
          </a:prstGeom>
          <a:solidFill>
            <a:srgbClr val="173F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de-DE" kern="1200" dirty="0"/>
          </a:p>
        </p:txBody>
      </p:sp>
      <p:sp>
        <p:nvSpPr>
          <p:cNvPr id="28" name="Rechteck 27">
            <a:extLst>
              <a:ext uri="{FF2B5EF4-FFF2-40B4-BE49-F238E27FC236}">
                <a16:creationId xmlns:a16="http://schemas.microsoft.com/office/drawing/2014/main" id="{C286B12C-26C8-9748-A4FD-7B47824B1022}"/>
              </a:ext>
            </a:extLst>
          </p:cNvPr>
          <p:cNvSpPr/>
          <p:nvPr/>
        </p:nvSpPr>
        <p:spPr>
          <a:xfrm>
            <a:off x="3148756" y="4212347"/>
            <a:ext cx="2865378" cy="2397951"/>
          </a:xfrm>
          <a:prstGeom prst="rect">
            <a:avLst/>
          </a:prstGeom>
          <a:solidFill>
            <a:srgbClr val="173F7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de-DE" kern="1200" dirty="0"/>
          </a:p>
        </p:txBody>
      </p:sp>
      <p:sp>
        <p:nvSpPr>
          <p:cNvPr id="25" name="Rechteck 18">
            <a:extLst>
              <a:ext uri="{FF2B5EF4-FFF2-40B4-BE49-F238E27FC236}">
                <a16:creationId xmlns:a16="http://schemas.microsoft.com/office/drawing/2014/main" id="{C8520E20-8EF0-6C42-B9A3-E0413E0339AA}"/>
              </a:ext>
            </a:extLst>
          </p:cNvPr>
          <p:cNvSpPr/>
          <p:nvPr/>
        </p:nvSpPr>
        <p:spPr>
          <a:xfrm>
            <a:off x="187458" y="4207420"/>
            <a:ext cx="2863689" cy="2382561"/>
          </a:xfrm>
          <a:prstGeom prst="rect">
            <a:avLst/>
          </a:prstGeom>
          <a:blipFill dpi="0" rotWithShape="1">
            <a:blip r:embed="rId3" cstate="screen">
              <a:alphaModFix amt="1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de-DE" kern="1200" dirty="0"/>
          </a:p>
        </p:txBody>
      </p:sp>
      <p:pic>
        <p:nvPicPr>
          <p:cNvPr id="30" name="Bild 51">
            <a:extLst>
              <a:ext uri="{FF2B5EF4-FFF2-40B4-BE49-F238E27FC236}">
                <a16:creationId xmlns:a16="http://schemas.microsoft.com/office/drawing/2014/main" id="{0EF7024E-6EDD-434C-8C16-720D32DBE02B}"/>
              </a:ext>
            </a:extLst>
          </p:cNvPr>
          <p:cNvPicPr>
            <a:picLocks noChangeAspect="1"/>
          </p:cNvPicPr>
          <p:nvPr/>
        </p:nvPicPr>
        <p:blipFill rotWithShape="1">
          <a:blip r:embed="rId4" cstate="screen">
            <a:alphaModFix amt="20000"/>
            <a:extLst>
              <a:ext uri="{28A0092B-C50C-407E-A947-70E740481C1C}">
                <a14:useLocalDpi xmlns:a14="http://schemas.microsoft.com/office/drawing/2010/main"/>
              </a:ext>
            </a:extLst>
          </a:blip>
          <a:srcRect/>
          <a:stretch/>
        </p:blipFill>
        <p:spPr>
          <a:xfrm>
            <a:off x="6100479" y="4219755"/>
            <a:ext cx="2860335" cy="2383134"/>
          </a:xfrm>
          <a:prstGeom prst="rect">
            <a:avLst/>
          </a:prstGeom>
          <a:ln>
            <a:noFill/>
          </a:ln>
        </p:spPr>
      </p:pic>
      <p:pic>
        <p:nvPicPr>
          <p:cNvPr id="29" name="Bild 50">
            <a:extLst>
              <a:ext uri="{FF2B5EF4-FFF2-40B4-BE49-F238E27FC236}">
                <a16:creationId xmlns:a16="http://schemas.microsoft.com/office/drawing/2014/main" id="{D6ED39B4-6616-1945-B480-00E49CA53CB0}"/>
              </a:ext>
            </a:extLst>
          </p:cNvPr>
          <p:cNvPicPr>
            <a:picLocks noChangeAspect="1"/>
          </p:cNvPicPr>
          <p:nvPr/>
        </p:nvPicPr>
        <p:blipFill rotWithShape="1">
          <a:blip r:embed="rId5" cstate="screen">
            <a:alphaModFix amt="20000"/>
            <a:extLst>
              <a:ext uri="{28A0092B-C50C-407E-A947-70E740481C1C}">
                <a14:useLocalDpi xmlns:a14="http://schemas.microsoft.com/office/drawing/2010/main"/>
              </a:ext>
            </a:extLst>
          </a:blip>
          <a:srcRect/>
          <a:stretch/>
        </p:blipFill>
        <p:spPr>
          <a:xfrm>
            <a:off x="6112946" y="1714426"/>
            <a:ext cx="2854316" cy="2392714"/>
          </a:xfrm>
          <a:prstGeom prst="rect">
            <a:avLst/>
          </a:prstGeom>
          <a:ln>
            <a:noFill/>
          </a:ln>
        </p:spPr>
      </p:pic>
      <p:sp>
        <p:nvSpPr>
          <p:cNvPr id="32" name="Rechteck 25">
            <a:extLst>
              <a:ext uri="{FF2B5EF4-FFF2-40B4-BE49-F238E27FC236}">
                <a16:creationId xmlns:a16="http://schemas.microsoft.com/office/drawing/2014/main" id="{F726D675-76DA-E243-A4DA-FB09C0F25F16}"/>
              </a:ext>
            </a:extLst>
          </p:cNvPr>
          <p:cNvSpPr/>
          <p:nvPr/>
        </p:nvSpPr>
        <p:spPr>
          <a:xfrm>
            <a:off x="3148756" y="4208172"/>
            <a:ext cx="2865385" cy="2383524"/>
          </a:xfrm>
          <a:prstGeom prst="rect">
            <a:avLst/>
          </a:prstGeom>
          <a:blipFill dpi="0" rotWithShape="1">
            <a:blip r:embed="rId6" cstate="screen">
              <a:alphaModFix amt="1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de-DE" kern="1200" dirty="0"/>
          </a:p>
        </p:txBody>
      </p:sp>
      <p:pic>
        <p:nvPicPr>
          <p:cNvPr id="33" name="Bild 49">
            <a:extLst>
              <a:ext uri="{FF2B5EF4-FFF2-40B4-BE49-F238E27FC236}">
                <a16:creationId xmlns:a16="http://schemas.microsoft.com/office/drawing/2014/main" id="{4BD19150-DB96-E84C-A94F-6C839907B602}"/>
              </a:ext>
            </a:extLst>
          </p:cNvPr>
          <p:cNvPicPr>
            <a:picLocks/>
          </p:cNvPicPr>
          <p:nvPr/>
        </p:nvPicPr>
        <p:blipFill rotWithShape="1">
          <a:blip r:embed="rId7" cstate="screen">
            <a:alphaModFix amt="20000"/>
            <a:extLst>
              <a:ext uri="{28A0092B-C50C-407E-A947-70E740481C1C}">
                <a14:useLocalDpi xmlns:a14="http://schemas.microsoft.com/office/drawing/2010/main"/>
              </a:ext>
            </a:extLst>
          </a:blip>
          <a:srcRect/>
          <a:stretch/>
        </p:blipFill>
        <p:spPr>
          <a:xfrm>
            <a:off x="3143971" y="1710860"/>
            <a:ext cx="2870163" cy="2396280"/>
          </a:xfrm>
          <a:prstGeom prst="rect">
            <a:avLst/>
          </a:prstGeom>
          <a:ln>
            <a:noFill/>
          </a:ln>
        </p:spPr>
      </p:pic>
      <p:pic>
        <p:nvPicPr>
          <p:cNvPr id="34" name="Bild 46">
            <a:extLst>
              <a:ext uri="{FF2B5EF4-FFF2-40B4-BE49-F238E27FC236}">
                <a16:creationId xmlns:a16="http://schemas.microsoft.com/office/drawing/2014/main" id="{FC300E03-C6E1-BD45-AFE1-99B2FF2348BC}"/>
              </a:ext>
            </a:extLst>
          </p:cNvPr>
          <p:cNvPicPr>
            <a:picLocks/>
          </p:cNvPicPr>
          <p:nvPr/>
        </p:nvPicPr>
        <p:blipFill rotWithShape="1">
          <a:blip r:embed="rId8" cstate="screen">
            <a:alphaModFix amt="20000"/>
            <a:extLst>
              <a:ext uri="{28A0092B-C50C-407E-A947-70E740481C1C}">
                <a14:useLocalDpi xmlns:a14="http://schemas.microsoft.com/office/drawing/2010/main"/>
              </a:ext>
            </a:extLst>
          </a:blip>
          <a:srcRect/>
          <a:stretch/>
        </p:blipFill>
        <p:spPr>
          <a:xfrm>
            <a:off x="185768" y="1711057"/>
            <a:ext cx="2865379" cy="2398374"/>
          </a:xfrm>
          <a:prstGeom prst="rect">
            <a:avLst/>
          </a:prstGeom>
          <a:ln>
            <a:noFill/>
          </a:ln>
        </p:spPr>
      </p:pic>
      <p:sp>
        <p:nvSpPr>
          <p:cNvPr id="8" name="Titel 1"/>
          <p:cNvSpPr>
            <a:spLocks noGrp="1"/>
          </p:cNvSpPr>
          <p:nvPr/>
        </p:nvSpPr>
        <p:spPr>
          <a:xfrm>
            <a:off x="364794" y="759427"/>
            <a:ext cx="7886700" cy="1325563"/>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ts val="4000"/>
              </a:lnSpc>
            </a:pPr>
            <a:r>
              <a:rPr lang="en-GB" b="1" dirty="0">
                <a:latin typeface="+mn-lt"/>
              </a:rPr>
              <a:t>CONTENT</a:t>
            </a:r>
            <a:r>
              <a:rPr lang="en-GB" b="1" kern="1200" dirty="0">
                <a:latin typeface="+mn-lt"/>
              </a:rPr>
              <a:t/>
            </a:r>
            <a:br>
              <a:rPr lang="en-GB" b="1" kern="1200" dirty="0">
                <a:latin typeface="+mn-lt"/>
              </a:rPr>
            </a:br>
            <a:endParaRPr lang="en-GB" b="1" kern="1200" dirty="0">
              <a:latin typeface="+mn-lt"/>
            </a:endParaRPr>
          </a:p>
        </p:txBody>
      </p:sp>
      <p:cxnSp>
        <p:nvCxnSpPr>
          <p:cNvPr id="10" name="Gerade Verbindung 9"/>
          <p:cNvCxnSpPr/>
          <p:nvPr/>
        </p:nvCxnSpPr>
        <p:spPr>
          <a:xfrm>
            <a:off x="460093" y="625036"/>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Titel 1"/>
          <p:cNvSpPr>
            <a:spLocks noGrp="1"/>
          </p:cNvSpPr>
          <p:nvPr/>
        </p:nvSpPr>
        <p:spPr>
          <a:xfrm>
            <a:off x="339181" y="3065129"/>
            <a:ext cx="2558546" cy="310591"/>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chor="b">
            <a:noAutofit/>
          </a:bodyPr>
          <a:lstStyle>
            <a:lvl1pPr algn="l" defTabSz="914400" rtl="0" eaLnBrk="1" latinLnBrk="0" hangingPunct="1">
              <a:lnSpc>
                <a:spcPct val="90000"/>
              </a:lnSpc>
              <a:spcBef>
                <a:spcPct val="0"/>
              </a:spcBef>
              <a:buNone/>
              <a:defRPr sz="5400" kern="1200">
                <a:solidFill>
                  <a:schemeClr val="bg1"/>
                </a:solidFill>
                <a:latin typeface="Frutiger LT 87 ExtraBlackCn" panose="020B0906030504030204" pitchFamily="34" charset="0"/>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lnSpc>
                <a:spcPts val="6500"/>
              </a:lnSpc>
            </a:pPr>
            <a:r>
              <a:rPr lang="en-GB" sz="1800" b="1" kern="1200" dirty="0">
                <a:latin typeface="+mn-lt"/>
              </a:rPr>
              <a:t>VISION &amp; MISSION</a:t>
            </a:r>
          </a:p>
        </p:txBody>
      </p:sp>
      <p:sp>
        <p:nvSpPr>
          <p:cNvPr id="58" name="Titel 1"/>
          <p:cNvSpPr>
            <a:spLocks noGrp="1"/>
          </p:cNvSpPr>
          <p:nvPr/>
        </p:nvSpPr>
        <p:spPr>
          <a:xfrm>
            <a:off x="6266362" y="2833252"/>
            <a:ext cx="2558546" cy="479291"/>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chor="b">
            <a:noAutofit/>
          </a:bodyPr>
          <a:lstStyle>
            <a:lvl1pPr algn="l" defTabSz="914400" rtl="0" eaLnBrk="1" latinLnBrk="0" hangingPunct="1">
              <a:lnSpc>
                <a:spcPct val="90000"/>
              </a:lnSpc>
              <a:spcBef>
                <a:spcPct val="0"/>
              </a:spcBef>
              <a:buNone/>
              <a:defRPr sz="5400" kern="1200">
                <a:solidFill>
                  <a:schemeClr val="bg1"/>
                </a:solidFill>
                <a:latin typeface="Frutiger LT 87 ExtraBlackCn" panose="020B0906030504030204" pitchFamily="34" charset="0"/>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lnSpc>
                <a:spcPct val="200000"/>
              </a:lnSpc>
            </a:pPr>
            <a:r>
              <a:rPr lang="en-GB" sz="1800" b="1" kern="1200" dirty="0">
                <a:latin typeface="+mn-lt"/>
              </a:rPr>
              <a:t>FACTS </a:t>
            </a:r>
            <a:r>
              <a:rPr lang="en-GB" sz="1800" b="1" dirty="0">
                <a:latin typeface="+mn-lt"/>
              </a:rPr>
              <a:t>&amp;</a:t>
            </a:r>
            <a:r>
              <a:rPr lang="en-GB" sz="1800" b="1" kern="1200" dirty="0">
                <a:latin typeface="+mn-lt"/>
              </a:rPr>
              <a:t> FIGURES</a:t>
            </a:r>
          </a:p>
        </p:txBody>
      </p:sp>
      <p:sp>
        <p:nvSpPr>
          <p:cNvPr id="61" name="Titel 1"/>
          <p:cNvSpPr>
            <a:spLocks noGrp="1"/>
          </p:cNvSpPr>
          <p:nvPr/>
        </p:nvSpPr>
        <p:spPr>
          <a:xfrm>
            <a:off x="3299779" y="2751303"/>
            <a:ext cx="2558546" cy="627653"/>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chor="b">
            <a:noAutofit/>
          </a:bodyPr>
          <a:lstStyle>
            <a:lvl1pPr algn="l" defTabSz="914400" rtl="0" eaLnBrk="1" latinLnBrk="0" hangingPunct="1">
              <a:lnSpc>
                <a:spcPct val="90000"/>
              </a:lnSpc>
              <a:spcBef>
                <a:spcPct val="0"/>
              </a:spcBef>
              <a:buNone/>
              <a:defRPr sz="5400" kern="1200">
                <a:solidFill>
                  <a:schemeClr val="bg1"/>
                </a:solidFill>
                <a:latin typeface="Frutiger LT 87 ExtraBlackCn" panose="020B0906030504030204" pitchFamily="34" charset="0"/>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lnSpc>
                <a:spcPts val="6500"/>
              </a:lnSpc>
            </a:pPr>
            <a:r>
              <a:rPr lang="en-GB" sz="1800" b="1" dirty="0">
                <a:latin typeface="+mn-lt"/>
              </a:rPr>
              <a:t>HISTORY</a:t>
            </a:r>
            <a:endParaRPr lang="en-GB" sz="1800" b="1" kern="1200" dirty="0">
              <a:latin typeface="+mn-lt"/>
            </a:endParaRPr>
          </a:p>
        </p:txBody>
      </p:sp>
      <p:sp>
        <p:nvSpPr>
          <p:cNvPr id="24" name="Titel 1">
            <a:extLst>
              <a:ext uri="{FF2B5EF4-FFF2-40B4-BE49-F238E27FC236}">
                <a16:creationId xmlns:a16="http://schemas.microsoft.com/office/drawing/2014/main" id="{D6C4DB2A-6C9B-F24B-B09A-125927C11B19}"/>
              </a:ext>
            </a:extLst>
          </p:cNvPr>
          <p:cNvSpPr>
            <a:spLocks noGrp="1"/>
          </p:cNvSpPr>
          <p:nvPr/>
        </p:nvSpPr>
        <p:spPr>
          <a:xfrm>
            <a:off x="6266362" y="5556612"/>
            <a:ext cx="2558546" cy="311406"/>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chor="b">
            <a:noAutofit/>
          </a:bodyPr>
          <a:lstStyle>
            <a:lvl1pPr algn="l" defTabSz="914400" rtl="0" eaLnBrk="1" latinLnBrk="0" hangingPunct="1">
              <a:lnSpc>
                <a:spcPct val="90000"/>
              </a:lnSpc>
              <a:spcBef>
                <a:spcPct val="0"/>
              </a:spcBef>
              <a:buNone/>
              <a:defRPr sz="5400" kern="1200">
                <a:solidFill>
                  <a:schemeClr val="bg1"/>
                </a:solidFill>
                <a:latin typeface="Frutiger LT 87 ExtraBlackCn" panose="020B0906030504030204" pitchFamily="34" charset="0"/>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lnSpc>
                <a:spcPts val="6500"/>
              </a:lnSpc>
            </a:pPr>
            <a:r>
              <a:rPr lang="en-GB" sz="1800" b="1" dirty="0">
                <a:latin typeface="+mn-lt"/>
              </a:rPr>
              <a:t>FS DEPARTMENTS</a:t>
            </a:r>
          </a:p>
        </p:txBody>
      </p:sp>
      <p:sp>
        <p:nvSpPr>
          <p:cNvPr id="59" name="Titel 1"/>
          <p:cNvSpPr>
            <a:spLocks noGrp="1"/>
          </p:cNvSpPr>
          <p:nvPr/>
        </p:nvSpPr>
        <p:spPr>
          <a:xfrm>
            <a:off x="311231" y="5567387"/>
            <a:ext cx="2558546" cy="311406"/>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chor="b">
            <a:noAutofit/>
          </a:bodyPr>
          <a:lstStyle>
            <a:lvl1pPr algn="l" defTabSz="914400" rtl="0" eaLnBrk="1" latinLnBrk="0" hangingPunct="1">
              <a:lnSpc>
                <a:spcPct val="90000"/>
              </a:lnSpc>
              <a:spcBef>
                <a:spcPct val="0"/>
              </a:spcBef>
              <a:buNone/>
              <a:defRPr sz="5400" kern="1200">
                <a:solidFill>
                  <a:schemeClr val="bg1"/>
                </a:solidFill>
                <a:latin typeface="Frutiger LT 87 ExtraBlackCn" panose="020B0906030504030204" pitchFamily="34" charset="0"/>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lnSpc>
                <a:spcPts val="6500"/>
              </a:lnSpc>
            </a:pPr>
            <a:r>
              <a:rPr lang="en-GB" sz="1800" b="1" kern="1200" dirty="0">
                <a:latin typeface="+mn-lt"/>
              </a:rPr>
              <a:t>CAMPUS LIFE</a:t>
            </a:r>
          </a:p>
        </p:txBody>
      </p:sp>
      <p:sp>
        <p:nvSpPr>
          <p:cNvPr id="23" name="Titel 1">
            <a:extLst>
              <a:ext uri="{FF2B5EF4-FFF2-40B4-BE49-F238E27FC236}">
                <a16:creationId xmlns:a16="http://schemas.microsoft.com/office/drawing/2014/main" id="{70157CE4-9B1F-DD46-BE9C-AE3F8B1A0918}"/>
              </a:ext>
            </a:extLst>
          </p:cNvPr>
          <p:cNvSpPr>
            <a:spLocks noGrp="1"/>
          </p:cNvSpPr>
          <p:nvPr/>
        </p:nvSpPr>
        <p:spPr>
          <a:xfrm>
            <a:off x="3294160" y="5547986"/>
            <a:ext cx="2558546" cy="313555"/>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chor="b">
            <a:noAutofit/>
          </a:bodyPr>
          <a:lstStyle>
            <a:lvl1pPr algn="l" defTabSz="914400" rtl="0" eaLnBrk="1" latinLnBrk="0" hangingPunct="1">
              <a:lnSpc>
                <a:spcPct val="90000"/>
              </a:lnSpc>
              <a:spcBef>
                <a:spcPct val="0"/>
              </a:spcBef>
              <a:buNone/>
              <a:defRPr sz="5400" kern="1200">
                <a:solidFill>
                  <a:schemeClr val="bg1"/>
                </a:solidFill>
                <a:latin typeface="Frutiger LT 87 ExtraBlackCn" panose="020B0906030504030204" pitchFamily="34" charset="0"/>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lnSpc>
                <a:spcPts val="6500"/>
              </a:lnSpc>
            </a:pPr>
            <a:r>
              <a:rPr lang="en-GB" sz="1800" b="1" dirty="0">
                <a:latin typeface="+mn-lt"/>
              </a:rPr>
              <a:t>ACADEMIC PROGRAMS</a:t>
            </a:r>
          </a:p>
        </p:txBody>
      </p:sp>
    </p:spTree>
    <p:extLst>
      <p:ext uri="{BB962C8B-B14F-4D97-AF65-F5344CB8AC3E}">
        <p14:creationId xmlns:p14="http://schemas.microsoft.com/office/powerpoint/2010/main" val="22908993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platzhalter 4">
            <a:extLst>
              <a:ext uri="{FF2B5EF4-FFF2-40B4-BE49-F238E27FC236}">
                <a16:creationId xmlns:a16="http://schemas.microsoft.com/office/drawing/2014/main" id="{35D8D314-4C98-524A-9462-9CD1A410BC0B}"/>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a:ext>
            </a:extLst>
          </a:blip>
          <a:srcRect/>
          <a:stretch/>
        </p:blipFill>
        <p:spPr>
          <a:xfrm>
            <a:off x="0" y="0"/>
            <a:ext cx="9144000" cy="2932090"/>
          </a:xfrm>
        </p:spPr>
      </p:pic>
      <p:sp>
        <p:nvSpPr>
          <p:cNvPr id="3" name="Titel 2"/>
          <p:cNvSpPr>
            <a:spLocks noGrp="1"/>
          </p:cNvSpPr>
          <p:nvPr>
            <p:ph type="title"/>
          </p:nvPr>
        </p:nvSpPr>
        <p:spPr/>
        <p:txBody>
          <a:bodyPr/>
          <a:lstStyle/>
          <a:p>
            <a:r>
              <a:rPr lang="en-GB" dirty="0"/>
              <a:t>MBA</a:t>
            </a:r>
            <a:br>
              <a:rPr lang="en-GB" dirty="0"/>
            </a:br>
            <a:r>
              <a:rPr lang="en-GB" dirty="0"/>
              <a:t>programmes</a:t>
            </a:r>
          </a:p>
        </p:txBody>
      </p:sp>
      <p:sp>
        <p:nvSpPr>
          <p:cNvPr id="4" name="Textplatzhalter 3"/>
          <p:cNvSpPr>
            <a:spLocks noGrp="1"/>
          </p:cNvSpPr>
          <p:nvPr>
            <p:ph type="body" sz="half" idx="15"/>
          </p:nvPr>
        </p:nvSpPr>
        <p:spPr/>
        <p:txBody>
          <a:bodyPr/>
          <a:lstStyle/>
          <a:p>
            <a:r>
              <a:rPr lang="en-GB" dirty="0"/>
              <a:t>Academic programmes</a:t>
            </a:r>
          </a:p>
        </p:txBody>
      </p:sp>
      <p:graphicFrame>
        <p:nvGraphicFramePr>
          <p:cNvPr id="6" name="Tabelle 5"/>
          <p:cNvGraphicFramePr>
            <a:graphicFrameLocks noGrp="1"/>
          </p:cNvGraphicFramePr>
          <p:nvPr>
            <p:extLst>
              <p:ext uri="{D42A27DB-BD31-4B8C-83A1-F6EECF244321}">
                <p14:modId xmlns:p14="http://schemas.microsoft.com/office/powerpoint/2010/main" val="1111765910"/>
              </p:ext>
            </p:extLst>
          </p:nvPr>
        </p:nvGraphicFramePr>
        <p:xfrm>
          <a:off x="483691" y="3620025"/>
          <a:ext cx="8176618" cy="2189480"/>
        </p:xfrm>
        <a:graphic>
          <a:graphicData uri="http://schemas.openxmlformats.org/drawingml/2006/table">
            <a:tbl>
              <a:tblPr firstRow="1" bandRow="1">
                <a:tableStyleId>{F5AB1C69-6EDB-4FF4-983F-18BD219EF322}</a:tableStyleId>
              </a:tblPr>
              <a:tblGrid>
                <a:gridCol w="1591540">
                  <a:extLst>
                    <a:ext uri="{9D8B030D-6E8A-4147-A177-3AD203B41FA5}">
                      <a16:colId xmlns:a16="http://schemas.microsoft.com/office/drawing/2014/main" val="20000"/>
                    </a:ext>
                  </a:extLst>
                </a:gridCol>
                <a:gridCol w="1548864">
                  <a:extLst>
                    <a:ext uri="{9D8B030D-6E8A-4147-A177-3AD203B41FA5}">
                      <a16:colId xmlns:a16="http://schemas.microsoft.com/office/drawing/2014/main" val="20001"/>
                    </a:ext>
                  </a:extLst>
                </a:gridCol>
                <a:gridCol w="1579841">
                  <a:extLst>
                    <a:ext uri="{9D8B030D-6E8A-4147-A177-3AD203B41FA5}">
                      <a16:colId xmlns:a16="http://schemas.microsoft.com/office/drawing/2014/main" val="20002"/>
                    </a:ext>
                  </a:extLst>
                </a:gridCol>
                <a:gridCol w="1604624">
                  <a:extLst>
                    <a:ext uri="{9D8B030D-6E8A-4147-A177-3AD203B41FA5}">
                      <a16:colId xmlns:a16="http://schemas.microsoft.com/office/drawing/2014/main" val="20003"/>
                    </a:ext>
                  </a:extLst>
                </a:gridCol>
                <a:gridCol w="1851749">
                  <a:extLst>
                    <a:ext uri="{9D8B030D-6E8A-4147-A177-3AD203B41FA5}">
                      <a16:colId xmlns:a16="http://schemas.microsoft.com/office/drawing/2014/main" val="187005028"/>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prstClr val="white"/>
                          </a:solidFill>
                          <a:effectLst/>
                          <a:uLnTx/>
                          <a:uFillTx/>
                          <a:latin typeface="+mn-lt"/>
                          <a:ea typeface="+mn-ea"/>
                          <a:cs typeface="+mn-cs"/>
                        </a:rPr>
                        <a:t>THE FRANKFURT MBA </a:t>
                      </a:r>
                      <a:br>
                        <a:rPr kumimoji="0" lang="en-GB" sz="1100" b="1" i="0" u="none" strike="noStrike" kern="1200" cap="none" spc="0" normalizeH="0" baseline="0" noProof="0" dirty="0">
                          <a:ln>
                            <a:noFill/>
                          </a:ln>
                          <a:solidFill>
                            <a:prstClr val="white"/>
                          </a:solidFill>
                          <a:effectLst/>
                          <a:uLnTx/>
                          <a:uFillTx/>
                          <a:latin typeface="+mn-lt"/>
                          <a:ea typeface="+mn-ea"/>
                          <a:cs typeface="+mn-cs"/>
                        </a:rPr>
                      </a:br>
                      <a:r>
                        <a:rPr kumimoji="0" lang="en-GB" sz="1100" b="1" i="0" u="none" strike="noStrike" kern="1200" cap="none" spc="0" normalizeH="0" baseline="0" noProof="0" dirty="0">
                          <a:ln>
                            <a:noFill/>
                          </a:ln>
                          <a:solidFill>
                            <a:prstClr val="white"/>
                          </a:solidFill>
                          <a:effectLst/>
                          <a:uLnTx/>
                          <a:uFillTx/>
                          <a:latin typeface="+mn-lt"/>
                          <a:ea typeface="+mn-ea"/>
                          <a:cs typeface="+mn-cs"/>
                        </a:rPr>
                        <a:t>FULL-TIME</a:t>
                      </a:r>
                      <a:r>
                        <a:rPr lang="en-GB" sz="1100" b="0" i="0" u="none" strike="noStrike" kern="1200" baseline="0" dirty="0">
                          <a:solidFill>
                            <a:schemeClr val="lt1"/>
                          </a:solidFill>
                          <a:latin typeface="+mn-lt"/>
                          <a:ea typeface="+mn-ea"/>
                          <a:cs typeface="+mn-cs"/>
                        </a:rPr>
                        <a:t>	</a:t>
                      </a:r>
                    </a:p>
                  </a:txBody>
                  <a:tcPr marL="68580" marR="68580" anchor="ctr">
                    <a:solidFill>
                      <a:srgbClr val="30427A"/>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prstClr val="white"/>
                          </a:solidFill>
                          <a:effectLst/>
                          <a:uLnTx/>
                          <a:uFillTx/>
                          <a:latin typeface="+mn-lt"/>
                          <a:ea typeface="+mn-ea"/>
                          <a:cs typeface="+mn-cs"/>
                        </a:rPr>
                        <a:t>THE FRANKFURT MBA </a:t>
                      </a:r>
                      <a:br>
                        <a:rPr kumimoji="0" lang="en-GB" sz="1100" b="1" i="0" u="none" strike="noStrike" kern="1200" cap="none" spc="0" normalizeH="0" baseline="0" noProof="0" dirty="0">
                          <a:ln>
                            <a:noFill/>
                          </a:ln>
                          <a:solidFill>
                            <a:prstClr val="white"/>
                          </a:solidFill>
                          <a:effectLst/>
                          <a:uLnTx/>
                          <a:uFillTx/>
                          <a:latin typeface="+mn-lt"/>
                          <a:ea typeface="+mn-ea"/>
                          <a:cs typeface="+mn-cs"/>
                        </a:rPr>
                      </a:br>
                      <a:r>
                        <a:rPr kumimoji="0" lang="en-GB" sz="1100" b="1" i="0" u="none" strike="noStrike" kern="1200" cap="none" spc="0" normalizeH="0" baseline="0" noProof="0" dirty="0">
                          <a:ln>
                            <a:noFill/>
                          </a:ln>
                          <a:solidFill>
                            <a:prstClr val="white"/>
                          </a:solidFill>
                          <a:effectLst/>
                          <a:uLnTx/>
                          <a:uFillTx/>
                          <a:latin typeface="+mn-lt"/>
                          <a:ea typeface="+mn-ea"/>
                          <a:cs typeface="+mn-cs"/>
                        </a:rPr>
                        <a:t>PART-TIME</a:t>
                      </a:r>
                    </a:p>
                  </a:txBody>
                  <a:tcPr marL="68580" marR="68580" anchor="ctr">
                    <a:solidFill>
                      <a:srgbClr val="30427A"/>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prstClr val="white"/>
                          </a:solidFill>
                          <a:effectLst/>
                          <a:uLnTx/>
                          <a:uFillTx/>
                          <a:latin typeface="+mn-lt"/>
                          <a:ea typeface="+mn-ea"/>
                          <a:cs typeface="+mn-cs"/>
                        </a:rPr>
                        <a:t>MBA IN INTERNATIONAL </a:t>
                      </a:r>
                      <a:br>
                        <a:rPr kumimoji="0" lang="en-GB" sz="1100" b="1" i="0" u="none" strike="noStrike" kern="1200" cap="none" spc="0" normalizeH="0" baseline="0" noProof="0" dirty="0">
                          <a:ln>
                            <a:noFill/>
                          </a:ln>
                          <a:solidFill>
                            <a:prstClr val="white"/>
                          </a:solidFill>
                          <a:effectLst/>
                          <a:uLnTx/>
                          <a:uFillTx/>
                          <a:latin typeface="+mn-lt"/>
                          <a:ea typeface="+mn-ea"/>
                          <a:cs typeface="+mn-cs"/>
                        </a:rPr>
                      </a:br>
                      <a:r>
                        <a:rPr kumimoji="0" lang="en-GB" sz="1100" b="1" i="0" u="none" strike="noStrike" kern="1200" cap="none" spc="0" normalizeH="0" baseline="0" noProof="0" dirty="0">
                          <a:ln>
                            <a:noFill/>
                          </a:ln>
                          <a:solidFill>
                            <a:prstClr val="white"/>
                          </a:solidFill>
                          <a:effectLst/>
                          <a:uLnTx/>
                          <a:uFillTx/>
                          <a:latin typeface="+mn-lt"/>
                          <a:ea typeface="+mn-ea"/>
                          <a:cs typeface="+mn-cs"/>
                        </a:rPr>
                        <a:t>HEALTHCARE MANAGEMENT	</a:t>
                      </a:r>
                    </a:p>
                  </a:txBody>
                  <a:tcPr marL="68580" marR="68580" anchor="ctr">
                    <a:solidFill>
                      <a:srgbClr val="30427A"/>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prstClr val="white"/>
                          </a:solidFill>
                          <a:effectLst/>
                          <a:uLnTx/>
                          <a:uFillTx/>
                          <a:latin typeface="+mn-lt"/>
                          <a:ea typeface="+mn-ea"/>
                          <a:cs typeface="+mn-cs"/>
                        </a:rPr>
                        <a:t>EXECUTIVE </a:t>
                      </a:r>
                      <a:br>
                        <a:rPr kumimoji="0" lang="en-GB" sz="1100" b="1" i="0" u="none" strike="noStrike" kern="1200" cap="none" spc="0" normalizeH="0" baseline="0" noProof="0" dirty="0">
                          <a:ln>
                            <a:noFill/>
                          </a:ln>
                          <a:solidFill>
                            <a:prstClr val="white"/>
                          </a:solidFill>
                          <a:effectLst/>
                          <a:uLnTx/>
                          <a:uFillTx/>
                          <a:latin typeface="+mn-lt"/>
                          <a:ea typeface="+mn-ea"/>
                          <a:cs typeface="+mn-cs"/>
                        </a:rPr>
                      </a:br>
                      <a:r>
                        <a:rPr kumimoji="0" lang="en-GB" sz="1100" b="1" i="0" u="none" strike="noStrike" kern="1200" cap="none" spc="0" normalizeH="0" baseline="0" noProof="0" dirty="0">
                          <a:ln>
                            <a:noFill/>
                          </a:ln>
                          <a:solidFill>
                            <a:prstClr val="white"/>
                          </a:solidFill>
                          <a:effectLst/>
                          <a:uLnTx/>
                          <a:uFillTx/>
                          <a:latin typeface="+mn-lt"/>
                          <a:ea typeface="+mn-ea"/>
                          <a:cs typeface="+mn-cs"/>
                        </a:rPr>
                        <a:t>MBA</a:t>
                      </a:r>
                    </a:p>
                  </a:txBody>
                  <a:tcPr marL="68580" marR="68580" anchor="ctr">
                    <a:solidFill>
                      <a:srgbClr val="30427A"/>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prstClr val="white"/>
                          </a:solidFill>
                          <a:effectLst/>
                          <a:uLnTx/>
                          <a:uFillTx/>
                          <a:latin typeface="+mn-lt"/>
                          <a:ea typeface="+mn-ea"/>
                          <a:cs typeface="+mn-cs"/>
                        </a:rPr>
                        <a:t>MBA FOR EXECUTIVES- </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prstClr val="white"/>
                          </a:solidFill>
                          <a:effectLst/>
                          <a:uLnTx/>
                          <a:uFillTx/>
                          <a:latin typeface="+mn-lt"/>
                          <a:ea typeface="+mn-ea"/>
                          <a:cs typeface="+mn-cs"/>
                        </a:rPr>
                        <a:t>THE FS AFRICA INITIATIVE</a:t>
                      </a:r>
                    </a:p>
                  </a:txBody>
                  <a:tcPr marL="68580" marR="68580" anchor="ctr">
                    <a:solidFill>
                      <a:srgbClr val="30427A"/>
                    </a:solidFill>
                  </a:tcPr>
                </a:tc>
                <a:extLst>
                  <a:ext uri="{0D108BD9-81ED-4DB2-BD59-A6C34878D82A}">
                    <a16:rowId xmlns:a16="http://schemas.microsoft.com/office/drawing/2014/main" val="10000"/>
                  </a:ext>
                </a:extLst>
              </a:tr>
              <a:tr h="370840">
                <a:tc>
                  <a:txBody>
                    <a:bodyPr/>
                    <a:lstStyle/>
                    <a:p>
                      <a:r>
                        <a:rPr lang="en-GB" sz="1100" b="0" i="0" u="none" strike="noStrike" baseline="0" dirty="0">
                          <a:solidFill>
                            <a:srgbClr val="404041"/>
                          </a:solidFill>
                          <a:latin typeface="+mj-lt"/>
                        </a:rPr>
                        <a:t>Master of Business Administration (MBA)</a:t>
                      </a:r>
                    </a:p>
                  </a:txBody>
                  <a:tcPr marL="68580" marR="685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404041"/>
                          </a:solidFill>
                          <a:effectLst/>
                          <a:uLnTx/>
                          <a:uFillTx/>
                          <a:latin typeface="+mj-lt"/>
                          <a:ea typeface="+mn-ea"/>
                          <a:cs typeface="+mn-cs"/>
                        </a:rPr>
                        <a:t>Master of Business Administration (MBA)</a:t>
                      </a:r>
                    </a:p>
                  </a:txBody>
                  <a:tcPr marL="68580" marR="685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404041"/>
                          </a:solidFill>
                          <a:effectLst/>
                          <a:uLnTx/>
                          <a:uFillTx/>
                          <a:latin typeface="+mj-lt"/>
                          <a:ea typeface="+mn-ea"/>
                          <a:cs typeface="+mn-cs"/>
                        </a:rPr>
                        <a:t>Master of Business Administration (MBA)</a:t>
                      </a:r>
                    </a:p>
                  </a:txBody>
                  <a:tcPr marL="68580" marR="685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404041"/>
                          </a:solidFill>
                          <a:effectLst/>
                          <a:uLnTx/>
                          <a:uFillTx/>
                          <a:latin typeface="+mj-lt"/>
                          <a:ea typeface="+mn-ea"/>
                          <a:cs typeface="+mn-cs"/>
                        </a:rPr>
                        <a:t>Master of Business Administration (MBA)</a:t>
                      </a:r>
                    </a:p>
                  </a:txBody>
                  <a:tcPr marL="68580" marR="685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404041"/>
                          </a:solidFill>
                          <a:effectLst/>
                          <a:uLnTx/>
                          <a:uFillTx/>
                          <a:latin typeface="+mj-lt"/>
                          <a:ea typeface="+mn-ea"/>
                          <a:cs typeface="+mn-cs"/>
                        </a:rPr>
                        <a:t>Master of Business Administration (MBA)</a:t>
                      </a:r>
                    </a:p>
                  </a:txBody>
                  <a:tcPr marL="68580" marR="68580" anchor="ctr"/>
                </a:tc>
                <a:extLst>
                  <a:ext uri="{0D108BD9-81ED-4DB2-BD59-A6C34878D82A}">
                    <a16:rowId xmlns:a16="http://schemas.microsoft.com/office/drawing/2014/main" val="10001"/>
                  </a:ext>
                </a:extLst>
              </a:tr>
              <a:tr h="370840">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charset="2"/>
                        <a:buNone/>
                        <a:tabLst/>
                        <a:defRPr/>
                      </a:pPr>
                      <a:r>
                        <a:rPr lang="en-GB" sz="1100" b="0" i="0" u="none" strike="noStrike" baseline="0" dirty="0">
                          <a:solidFill>
                            <a:srgbClr val="404041"/>
                          </a:solidFill>
                          <a:latin typeface="+mj-lt"/>
                        </a:rPr>
                        <a:t>General Management</a:t>
                      </a:r>
                    </a:p>
                  </a:txBody>
                  <a:tcPr marL="68580" marR="68580"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charset="2"/>
                        <a:buNone/>
                        <a:tabLst/>
                        <a:defRPr/>
                      </a:pPr>
                      <a:r>
                        <a:rPr lang="en-GB" sz="1100" b="0" i="0" u="none" strike="noStrike" baseline="0" dirty="0">
                          <a:solidFill>
                            <a:srgbClr val="404041"/>
                          </a:solidFill>
                          <a:latin typeface="+mj-lt"/>
                        </a:rPr>
                        <a:t>General Management</a:t>
                      </a:r>
                    </a:p>
                  </a:txBody>
                  <a:tcPr marL="68580" marR="68580" anchor="ctr"/>
                </a:tc>
                <a:tc>
                  <a:txBody>
                    <a:bodyPr/>
                    <a:lstStyle/>
                    <a:p>
                      <a:pPr marL="0" indent="0">
                        <a:buFontTx/>
                        <a:buNone/>
                      </a:pPr>
                      <a:r>
                        <a:rPr lang="en-GB" sz="1100" b="0" i="0" u="none" strike="noStrike" baseline="0" dirty="0">
                          <a:solidFill>
                            <a:srgbClr val="404042"/>
                          </a:solidFill>
                          <a:latin typeface="+mj-lt"/>
                        </a:rPr>
                        <a:t>International Healthcare Management</a:t>
                      </a:r>
                    </a:p>
                  </a:txBody>
                  <a:tcPr marL="68580" marR="68580" anchor="ctr"/>
                </a:tc>
                <a:tc>
                  <a:txBody>
                    <a:bodyPr/>
                    <a:lstStyle/>
                    <a:p>
                      <a:pPr marL="0" indent="0">
                        <a:buFont typeface="Wingdings" charset="2"/>
                        <a:buNone/>
                      </a:pPr>
                      <a:r>
                        <a:rPr lang="en-GB" sz="1100" b="0" i="0" u="none" strike="noStrike" baseline="0" dirty="0">
                          <a:solidFill>
                            <a:srgbClr val="404041"/>
                          </a:solidFill>
                          <a:latin typeface="+mj-lt"/>
                        </a:rPr>
                        <a:t>General Management	</a:t>
                      </a:r>
                    </a:p>
                  </a:txBody>
                  <a:tcPr marL="68580" marR="68580" anchor="ctr"/>
                </a:tc>
                <a:tc>
                  <a:txBody>
                    <a:bodyPr/>
                    <a:lstStyle/>
                    <a:p>
                      <a:pPr marL="0" indent="0">
                        <a:buFont typeface="Wingdings" charset="2"/>
                        <a:buNone/>
                      </a:pPr>
                      <a:r>
                        <a:rPr lang="en-GB" sz="1100" b="0" i="0" u="none" strike="noStrike" baseline="0" dirty="0">
                          <a:solidFill>
                            <a:srgbClr val="404041"/>
                          </a:solidFill>
                          <a:latin typeface="+mj-lt"/>
                        </a:rPr>
                        <a:t>General Management</a:t>
                      </a:r>
                    </a:p>
                  </a:txBody>
                  <a:tcPr marL="68580" marR="68580" anchor="ctr"/>
                </a:tc>
                <a:extLst>
                  <a:ext uri="{0D108BD9-81ED-4DB2-BD59-A6C34878D82A}">
                    <a16:rowId xmlns:a16="http://schemas.microsoft.com/office/drawing/2014/main" val="10002"/>
                  </a:ext>
                </a:extLst>
              </a:tr>
              <a:tr h="370840">
                <a:tc>
                  <a:txBody>
                    <a:bodyPr/>
                    <a:lstStyle/>
                    <a:p>
                      <a:r>
                        <a:rPr lang="en-GB" sz="1100" b="0" i="0" u="none" strike="noStrike" baseline="0" dirty="0">
                          <a:solidFill>
                            <a:srgbClr val="404041"/>
                          </a:solidFill>
                          <a:latin typeface="+mj-lt"/>
                        </a:rPr>
                        <a:t>12 months (full-time)</a:t>
                      </a:r>
                    </a:p>
                  </a:txBody>
                  <a:tcPr marL="68580" marR="685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404041"/>
                          </a:solidFill>
                          <a:effectLst/>
                          <a:uLnTx/>
                          <a:uFillTx/>
                          <a:latin typeface="+mj-lt"/>
                          <a:ea typeface="+mn-ea"/>
                          <a:cs typeface="+mn-cs"/>
                        </a:rPr>
                        <a:t>21 months (part-time)</a:t>
                      </a:r>
                    </a:p>
                  </a:txBody>
                  <a:tcPr marL="68580" marR="685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404041"/>
                          </a:solidFill>
                          <a:effectLst/>
                          <a:uLnTx/>
                          <a:uFillTx/>
                          <a:latin typeface="+mj-lt"/>
                          <a:ea typeface="+mn-ea"/>
                          <a:cs typeface="+mn-cs"/>
                        </a:rPr>
                        <a:t>20 months (part-time)</a:t>
                      </a:r>
                    </a:p>
                  </a:txBody>
                  <a:tcPr marL="68580" marR="685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404041"/>
                          </a:solidFill>
                          <a:effectLst/>
                          <a:uLnTx/>
                          <a:uFillTx/>
                          <a:latin typeface="+mj-lt"/>
                          <a:ea typeface="+mn-ea"/>
                          <a:cs typeface="+mn-cs"/>
                        </a:rPr>
                        <a:t>18 months (part-time)</a:t>
                      </a:r>
                    </a:p>
                  </a:txBody>
                  <a:tcPr marL="68580" marR="685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404041"/>
                          </a:solidFill>
                          <a:effectLst/>
                          <a:uLnTx/>
                          <a:uFillTx/>
                          <a:latin typeface="+mj-lt"/>
                          <a:ea typeface="+mn-ea"/>
                          <a:cs typeface="+mn-cs"/>
                        </a:rPr>
                        <a:t>18 months (part-time)</a:t>
                      </a:r>
                    </a:p>
                  </a:txBody>
                  <a:tcPr marL="68580" marR="68580" anchor="ct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404041"/>
                          </a:solidFill>
                          <a:effectLst/>
                          <a:uLnTx/>
                          <a:uFillTx/>
                          <a:latin typeface="+mj-lt"/>
                          <a:ea typeface="+mn-ea"/>
                          <a:cs typeface="+mn-cs"/>
                        </a:rPr>
                        <a:t>www.fs.de/mba</a:t>
                      </a:r>
                    </a:p>
                  </a:txBody>
                  <a:tcPr marL="68580" marR="685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404041"/>
                          </a:solidFill>
                          <a:effectLst/>
                          <a:uLnTx/>
                          <a:uFillTx/>
                          <a:latin typeface="+mj-lt"/>
                          <a:ea typeface="+mn-ea"/>
                          <a:cs typeface="+mn-cs"/>
                        </a:rPr>
                        <a:t>www.fs.de/mba</a:t>
                      </a:r>
                    </a:p>
                  </a:txBody>
                  <a:tcPr marL="68580" marR="685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404041"/>
                          </a:solidFill>
                          <a:effectLst/>
                          <a:uLnTx/>
                          <a:uFillTx/>
                          <a:latin typeface="+mj-lt"/>
                          <a:ea typeface="+mn-ea"/>
                          <a:cs typeface="+mn-cs"/>
                        </a:rPr>
                        <a:t>www.fs.de/ihm</a:t>
                      </a:r>
                    </a:p>
                  </a:txBody>
                  <a:tcPr marL="68580" marR="685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404041"/>
                          </a:solidFill>
                          <a:effectLst/>
                          <a:uLnTx/>
                          <a:uFillTx/>
                          <a:latin typeface="+mj-lt"/>
                          <a:ea typeface="+mn-ea"/>
                          <a:cs typeface="+mn-cs"/>
                        </a:rPr>
                        <a:t>www.fs.de/emba</a:t>
                      </a:r>
                    </a:p>
                  </a:txBody>
                  <a:tcPr marL="68580" marR="6858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err="1">
                          <a:ln>
                            <a:noFill/>
                          </a:ln>
                          <a:solidFill>
                            <a:srgbClr val="404041"/>
                          </a:solidFill>
                          <a:effectLst/>
                          <a:uLnTx/>
                          <a:uFillTx/>
                          <a:latin typeface="+mj-lt"/>
                          <a:ea typeface="+mn-ea"/>
                          <a:cs typeface="+mn-cs"/>
                        </a:rPr>
                        <a:t>www.fs.de</a:t>
                      </a:r>
                      <a:r>
                        <a:rPr kumimoji="0" lang="en-GB" sz="1100" b="0" i="0" u="none" strike="noStrike" kern="1200" cap="none" spc="0" normalizeH="0" baseline="0" noProof="0" dirty="0">
                          <a:ln>
                            <a:noFill/>
                          </a:ln>
                          <a:solidFill>
                            <a:srgbClr val="404041"/>
                          </a:solidFill>
                          <a:effectLst/>
                          <a:uLnTx/>
                          <a:uFillTx/>
                          <a:latin typeface="+mj-lt"/>
                          <a:ea typeface="+mn-ea"/>
                          <a:cs typeface="+mn-cs"/>
                        </a:rPr>
                        <a:t>/</a:t>
                      </a:r>
                      <a:r>
                        <a:rPr kumimoji="0" lang="en-GB" sz="1100" b="0" i="0" u="none" strike="noStrike" kern="1200" cap="none" spc="0" normalizeH="0" baseline="0" noProof="0" dirty="0" err="1">
                          <a:ln>
                            <a:noFill/>
                          </a:ln>
                          <a:solidFill>
                            <a:srgbClr val="404041"/>
                          </a:solidFill>
                          <a:effectLst/>
                          <a:uLnTx/>
                          <a:uFillTx/>
                          <a:latin typeface="+mj-lt"/>
                          <a:ea typeface="+mn-ea"/>
                          <a:cs typeface="+mn-cs"/>
                        </a:rPr>
                        <a:t>mba</a:t>
                      </a:r>
                      <a:r>
                        <a:rPr kumimoji="0" lang="en-GB" sz="1100" b="0" i="0" u="none" strike="noStrike" kern="1200" cap="none" spc="0" normalizeH="0" baseline="0" noProof="0" dirty="0">
                          <a:ln>
                            <a:noFill/>
                          </a:ln>
                          <a:solidFill>
                            <a:srgbClr val="404041"/>
                          </a:solidFill>
                          <a:effectLst/>
                          <a:uLnTx/>
                          <a:uFillTx/>
                          <a:latin typeface="+mj-lt"/>
                          <a:ea typeface="+mn-ea"/>
                          <a:cs typeface="+mn-cs"/>
                        </a:rPr>
                        <a:t>-kin</a:t>
                      </a:r>
                    </a:p>
                  </a:txBody>
                  <a:tcPr marL="68580" marR="68580" anchor="ctr"/>
                </a:tc>
                <a:extLst>
                  <a:ext uri="{0D108BD9-81ED-4DB2-BD59-A6C34878D82A}">
                    <a16:rowId xmlns:a16="http://schemas.microsoft.com/office/drawing/2014/main" val="10004"/>
                  </a:ext>
                </a:extLst>
              </a:tr>
            </a:tbl>
          </a:graphicData>
        </a:graphic>
      </p:graphicFrame>
      <p:cxnSp>
        <p:nvCxnSpPr>
          <p:cNvPr id="7" name="Gerade Verbindung 6"/>
          <p:cNvCxnSpPr/>
          <p:nvPr/>
        </p:nvCxnSpPr>
        <p:spPr>
          <a:xfrm>
            <a:off x="460093" y="625036"/>
            <a:ext cx="28646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640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Bildplatzhalter 7">
            <a:extLst>
              <a:ext uri="{FF2B5EF4-FFF2-40B4-BE49-F238E27FC236}">
                <a16:creationId xmlns:a16="http://schemas.microsoft.com/office/drawing/2014/main" id="{3DC7A25B-EC0D-7444-939E-04A727FA0948}"/>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a:ext>
            </a:extLst>
          </a:blip>
          <a:srcRect/>
          <a:stretch/>
        </p:blipFill>
        <p:spPr>
          <a:xfrm flipH="1">
            <a:off x="-1" y="-1449"/>
            <a:ext cx="9144000" cy="2932090"/>
          </a:xfrm>
        </p:spPr>
      </p:pic>
      <p:sp>
        <p:nvSpPr>
          <p:cNvPr id="3" name="Titel 2"/>
          <p:cNvSpPr>
            <a:spLocks noGrp="1"/>
          </p:cNvSpPr>
          <p:nvPr>
            <p:ph type="title"/>
          </p:nvPr>
        </p:nvSpPr>
        <p:spPr/>
        <p:txBody>
          <a:bodyPr/>
          <a:lstStyle/>
          <a:p>
            <a:r>
              <a:rPr lang="en-GB" dirty="0"/>
              <a:t>Doctoral </a:t>
            </a:r>
            <a:br>
              <a:rPr lang="en-GB" dirty="0"/>
            </a:br>
            <a:r>
              <a:rPr lang="en-GB" dirty="0"/>
              <a:t>programme</a:t>
            </a:r>
          </a:p>
        </p:txBody>
      </p:sp>
      <p:sp>
        <p:nvSpPr>
          <p:cNvPr id="4" name="Textplatzhalter 3"/>
          <p:cNvSpPr>
            <a:spLocks noGrp="1"/>
          </p:cNvSpPr>
          <p:nvPr>
            <p:ph type="body" sz="half" idx="2"/>
          </p:nvPr>
        </p:nvSpPr>
        <p:spPr>
          <a:xfrm>
            <a:off x="385577" y="3283084"/>
            <a:ext cx="2682284" cy="3019745"/>
          </a:xfrm>
        </p:spPr>
        <p:txBody>
          <a:bodyPr>
            <a:noAutofit/>
          </a:bodyPr>
          <a:lstStyle/>
          <a:p>
            <a:pPr>
              <a:lnSpc>
                <a:spcPct val="100000"/>
              </a:lnSpc>
            </a:pPr>
            <a:r>
              <a:rPr lang="en-GB" dirty="0"/>
              <a:t>The Frankfurt School offers a truly academic climate, in the best sense of the world. The faculty is passionate about research and is committed to training Ph.D. students to become educated scholars who will lead in their fields of business. Frankfurt School is among only a handful of schools in Europe to offer a structured two-year coursework programme that provides students with the necessary skills to do rigorous research. Faculty sees the training of Ph.D. students as a group responsibility and students are encouraged to benefit from the expertise of all professors. </a:t>
            </a:r>
          </a:p>
          <a:p>
            <a:pPr>
              <a:lnSpc>
                <a:spcPct val="100000"/>
              </a:lnSpc>
            </a:pPr>
            <a:endParaRPr lang="en-GB" sz="1400" dirty="0"/>
          </a:p>
        </p:txBody>
      </p:sp>
      <p:sp>
        <p:nvSpPr>
          <p:cNvPr id="5" name="Textplatzhalter 4"/>
          <p:cNvSpPr>
            <a:spLocks noGrp="1"/>
          </p:cNvSpPr>
          <p:nvPr>
            <p:ph type="body" sz="quarter" idx="13"/>
          </p:nvPr>
        </p:nvSpPr>
        <p:spPr>
          <a:xfrm>
            <a:off x="3260103" y="3283085"/>
            <a:ext cx="2682285" cy="3150372"/>
          </a:xfrm>
        </p:spPr>
        <p:txBody>
          <a:bodyPr/>
          <a:lstStyle/>
          <a:p>
            <a:pPr lvl="0">
              <a:lnSpc>
                <a:spcPct val="100000"/>
              </a:lnSpc>
            </a:pPr>
            <a:r>
              <a:rPr lang="en-GB" dirty="0">
                <a:solidFill>
                  <a:prstClr val="black"/>
                </a:solidFill>
              </a:rPr>
              <a:t>Ph.D. students benefit from having experienced faculty with well-established networks around the world not only in terms of the training they receive, but also because these connections are essential in placing students in academic positions. Faculty has personally placed students at schools around the world including the University of Melbourne, the University of Chicago, University of Mannheim, London Business School, Erasmus University Rotterdam, and Michigan State University.</a:t>
            </a:r>
            <a:endParaRPr lang="en-GB" sz="1400" dirty="0"/>
          </a:p>
        </p:txBody>
      </p:sp>
      <p:sp>
        <p:nvSpPr>
          <p:cNvPr id="7" name="Textplatzhalter 6"/>
          <p:cNvSpPr>
            <a:spLocks noGrp="1"/>
          </p:cNvSpPr>
          <p:nvPr>
            <p:ph type="body" sz="half" idx="15"/>
          </p:nvPr>
        </p:nvSpPr>
        <p:spPr/>
        <p:txBody>
          <a:bodyPr/>
          <a:lstStyle/>
          <a:p>
            <a:r>
              <a:rPr lang="en-GB" dirty="0"/>
              <a:t>Academic programmes</a:t>
            </a:r>
          </a:p>
        </p:txBody>
      </p:sp>
      <p:graphicFrame>
        <p:nvGraphicFramePr>
          <p:cNvPr id="9" name="Tabelle 8"/>
          <p:cNvGraphicFramePr>
            <a:graphicFrameLocks noGrp="1"/>
          </p:cNvGraphicFramePr>
          <p:nvPr>
            <p:extLst>
              <p:ext uri="{D42A27DB-BD31-4B8C-83A1-F6EECF244321}">
                <p14:modId xmlns:p14="http://schemas.microsoft.com/office/powerpoint/2010/main" val="3661265058"/>
              </p:ext>
            </p:extLst>
          </p:nvPr>
        </p:nvGraphicFramePr>
        <p:xfrm>
          <a:off x="6134630" y="3336181"/>
          <a:ext cx="2565233" cy="2301240"/>
        </p:xfrm>
        <a:graphic>
          <a:graphicData uri="http://schemas.openxmlformats.org/drawingml/2006/table">
            <a:tbl>
              <a:tblPr firstRow="1" bandRow="1">
                <a:tableStyleId>{F5AB1C69-6EDB-4FF4-983F-18BD219EF322}</a:tableStyleId>
              </a:tblPr>
              <a:tblGrid>
                <a:gridCol w="2565233">
                  <a:extLst>
                    <a:ext uri="{9D8B030D-6E8A-4147-A177-3AD203B41FA5}">
                      <a16:colId xmlns:a16="http://schemas.microsoft.com/office/drawing/2014/main" val="20000"/>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prstClr val="white"/>
                          </a:solidFill>
                          <a:effectLst/>
                          <a:uLnTx/>
                          <a:uFillTx/>
                          <a:latin typeface="+mn-lt"/>
                          <a:ea typeface="+mn-ea"/>
                          <a:cs typeface="+mn-cs"/>
                        </a:rPr>
                        <a:t>DOCTORAL PROGRAMME FINANCE, </a:t>
                      </a:r>
                      <a:br>
                        <a:rPr kumimoji="0" lang="en-GB" sz="1100" b="1" i="0" u="none" strike="noStrike" kern="1200" cap="none" spc="0" normalizeH="0" baseline="0" noProof="0" dirty="0">
                          <a:ln>
                            <a:noFill/>
                          </a:ln>
                          <a:solidFill>
                            <a:prstClr val="white"/>
                          </a:solidFill>
                          <a:effectLst/>
                          <a:uLnTx/>
                          <a:uFillTx/>
                          <a:latin typeface="+mn-lt"/>
                          <a:ea typeface="+mn-ea"/>
                          <a:cs typeface="+mn-cs"/>
                        </a:rPr>
                      </a:br>
                      <a:r>
                        <a:rPr kumimoji="0" lang="en-GB" sz="1100" b="1" i="0" u="none" strike="noStrike" kern="1200" cap="none" spc="0" normalizeH="0" baseline="0" noProof="0" dirty="0">
                          <a:ln>
                            <a:noFill/>
                          </a:ln>
                          <a:solidFill>
                            <a:prstClr val="white"/>
                          </a:solidFill>
                          <a:effectLst/>
                          <a:uLnTx/>
                          <a:uFillTx/>
                          <a:latin typeface="+mn-lt"/>
                          <a:ea typeface="+mn-ea"/>
                          <a:cs typeface="+mn-cs"/>
                        </a:rPr>
                        <a:t>MANAGEMENT &amp; ACCOUNTING</a:t>
                      </a:r>
                      <a:r>
                        <a:rPr lang="en-GB" sz="1100" b="0" i="0" u="none" strike="noStrike" kern="1200" baseline="0" dirty="0">
                          <a:solidFill>
                            <a:schemeClr val="lt1"/>
                          </a:solidFill>
                          <a:latin typeface="+mn-lt"/>
                          <a:ea typeface="+mn-ea"/>
                          <a:cs typeface="+mn-cs"/>
                        </a:rPr>
                        <a:t>	</a:t>
                      </a:r>
                    </a:p>
                  </a:txBody>
                  <a:tcPr marL="68580" marR="68580" anchor="ctr">
                    <a:solidFill>
                      <a:srgbClr val="173F74"/>
                    </a:solidFill>
                  </a:tcPr>
                </a:tc>
                <a:extLst>
                  <a:ext uri="{0D108BD9-81ED-4DB2-BD59-A6C34878D82A}">
                    <a16:rowId xmlns:a16="http://schemas.microsoft.com/office/drawing/2014/main" val="10000"/>
                  </a:ext>
                </a:extLst>
              </a:tr>
              <a:tr h="370840">
                <a:tc>
                  <a:txBody>
                    <a:bodyPr/>
                    <a:lstStyle/>
                    <a:p>
                      <a:r>
                        <a:rPr lang="en-GB" sz="1100" b="0" i="0" u="none" strike="noStrike" baseline="0" dirty="0">
                          <a:solidFill>
                            <a:srgbClr val="404041"/>
                          </a:solidFill>
                          <a:latin typeface="+mj-lt"/>
                        </a:rPr>
                        <a:t>DR.RER.POL</a:t>
                      </a:r>
                    </a:p>
                  </a:txBody>
                  <a:tcPr marL="68580" marR="68580" anchor="ctr"/>
                </a:tc>
                <a:extLst>
                  <a:ext uri="{0D108BD9-81ED-4DB2-BD59-A6C34878D82A}">
                    <a16:rowId xmlns:a16="http://schemas.microsoft.com/office/drawing/2014/main" val="10001"/>
                  </a:ext>
                </a:extLst>
              </a:tr>
              <a:tr h="370840">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charset="2"/>
                        <a:buChar char="§"/>
                        <a:tabLst/>
                        <a:defRPr/>
                      </a:pPr>
                      <a:r>
                        <a:rPr lang="en-GB" sz="1100" b="0" i="0" u="none" strike="noStrike" baseline="0" dirty="0">
                          <a:solidFill>
                            <a:srgbClr val="404041"/>
                          </a:solidFill>
                          <a:latin typeface="+mj-lt"/>
                        </a:rPr>
                        <a:t>Finance</a:t>
                      </a:r>
                    </a:p>
                    <a:p>
                      <a:pPr marL="171450" marR="0" lvl="0" indent="-171450" algn="l" defTabSz="914400" rtl="0" eaLnBrk="1" fontAlgn="auto" latinLnBrk="0" hangingPunct="1">
                        <a:lnSpc>
                          <a:spcPct val="100000"/>
                        </a:lnSpc>
                        <a:spcBef>
                          <a:spcPts val="0"/>
                        </a:spcBef>
                        <a:spcAft>
                          <a:spcPts val="0"/>
                        </a:spcAft>
                        <a:buClrTx/>
                        <a:buSzTx/>
                        <a:buFont typeface="Wingdings" charset="2"/>
                        <a:buChar char="§"/>
                        <a:tabLst/>
                        <a:defRPr/>
                      </a:pPr>
                      <a:r>
                        <a:rPr lang="en-GB" sz="1100" b="0" i="0" u="none" strike="noStrike" baseline="0" dirty="0">
                          <a:solidFill>
                            <a:srgbClr val="404041"/>
                          </a:solidFill>
                          <a:latin typeface="+mj-lt"/>
                        </a:rPr>
                        <a:t>Management</a:t>
                      </a:r>
                    </a:p>
                    <a:p>
                      <a:pPr marL="171450" marR="0" lvl="0" indent="-171450" algn="l" defTabSz="914400" rtl="0" eaLnBrk="1" fontAlgn="auto" latinLnBrk="0" hangingPunct="1">
                        <a:lnSpc>
                          <a:spcPct val="100000"/>
                        </a:lnSpc>
                        <a:spcBef>
                          <a:spcPts val="0"/>
                        </a:spcBef>
                        <a:spcAft>
                          <a:spcPts val="0"/>
                        </a:spcAft>
                        <a:buClrTx/>
                        <a:buSzTx/>
                        <a:buFont typeface="Wingdings" charset="2"/>
                        <a:buChar char="§"/>
                        <a:tabLst/>
                        <a:defRPr/>
                      </a:pPr>
                      <a:r>
                        <a:rPr lang="en-GB" sz="1100" b="0" i="0" u="none" strike="noStrike" baseline="0" dirty="0">
                          <a:solidFill>
                            <a:srgbClr val="404041"/>
                          </a:solidFill>
                          <a:latin typeface="+mj-lt"/>
                        </a:rPr>
                        <a:t>Accounting</a:t>
                      </a:r>
                    </a:p>
                  </a:txBody>
                  <a:tcPr marL="68580" marR="68580" anchor="ctr"/>
                </a:tc>
                <a:extLst>
                  <a:ext uri="{0D108BD9-81ED-4DB2-BD59-A6C34878D82A}">
                    <a16:rowId xmlns:a16="http://schemas.microsoft.com/office/drawing/2014/main" val="10002"/>
                  </a:ext>
                </a:extLst>
              </a:tr>
              <a:tr h="370840">
                <a:tc>
                  <a:txBody>
                    <a:bodyPr/>
                    <a:lstStyle/>
                    <a:p>
                      <a:r>
                        <a:rPr lang="en-GB" sz="1100" b="0" i="0" u="none" strike="noStrike" baseline="0" dirty="0">
                          <a:solidFill>
                            <a:srgbClr val="404041"/>
                          </a:solidFill>
                          <a:latin typeface="+mj-lt"/>
                        </a:rPr>
                        <a:t>4 Years (full-time)</a:t>
                      </a:r>
                    </a:p>
                  </a:txBody>
                  <a:tcPr marL="68580" marR="68580" anchor="ct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err="1">
                          <a:ln>
                            <a:noFill/>
                          </a:ln>
                          <a:solidFill>
                            <a:srgbClr val="404041"/>
                          </a:solidFill>
                          <a:effectLst/>
                          <a:uLnTx/>
                          <a:uFillTx/>
                          <a:latin typeface="+mj-lt"/>
                          <a:ea typeface="+mn-ea"/>
                          <a:cs typeface="+mn-cs"/>
                        </a:rPr>
                        <a:t>www.fs.de</a:t>
                      </a:r>
                      <a:r>
                        <a:rPr kumimoji="0" lang="en-GB" sz="1100" b="0" i="0" u="none" strike="noStrike" kern="1200" cap="none" spc="0" normalizeH="0" baseline="0" noProof="0" dirty="0">
                          <a:ln>
                            <a:noFill/>
                          </a:ln>
                          <a:solidFill>
                            <a:srgbClr val="404041"/>
                          </a:solidFill>
                          <a:effectLst/>
                          <a:uLnTx/>
                          <a:uFillTx/>
                          <a:latin typeface="+mj-lt"/>
                          <a:ea typeface="+mn-ea"/>
                          <a:cs typeface="+mn-cs"/>
                        </a:rPr>
                        <a:t>/</a:t>
                      </a:r>
                      <a:r>
                        <a:rPr kumimoji="0" lang="en-GB" sz="1100" b="0" i="0" u="none" strike="noStrike" kern="1200" cap="none" spc="0" normalizeH="0" baseline="0" noProof="0" dirty="0" err="1">
                          <a:ln>
                            <a:noFill/>
                          </a:ln>
                          <a:solidFill>
                            <a:srgbClr val="404041"/>
                          </a:solidFill>
                          <a:effectLst/>
                          <a:uLnTx/>
                          <a:uFillTx/>
                          <a:latin typeface="+mj-lt"/>
                          <a:ea typeface="+mn-ea"/>
                          <a:cs typeface="+mn-cs"/>
                        </a:rPr>
                        <a:t>phd</a:t>
                      </a:r>
                      <a:endParaRPr kumimoji="0" lang="en-GB" sz="1100" b="0" i="0" u="none" strike="noStrike" kern="1200" cap="none" spc="0" normalizeH="0" baseline="0" noProof="0" dirty="0">
                        <a:ln>
                          <a:noFill/>
                        </a:ln>
                        <a:solidFill>
                          <a:srgbClr val="404041"/>
                        </a:solidFill>
                        <a:effectLst/>
                        <a:uLnTx/>
                        <a:uFillTx/>
                        <a:latin typeface="+mj-lt"/>
                        <a:ea typeface="+mn-ea"/>
                        <a:cs typeface="+mn-cs"/>
                      </a:endParaRPr>
                    </a:p>
                  </a:txBody>
                  <a:tcPr marL="68580" marR="68580" anchor="ctr"/>
                </a:tc>
                <a:extLst>
                  <a:ext uri="{0D108BD9-81ED-4DB2-BD59-A6C34878D82A}">
                    <a16:rowId xmlns:a16="http://schemas.microsoft.com/office/drawing/2014/main" val="10004"/>
                  </a:ext>
                </a:extLst>
              </a:tr>
            </a:tbl>
          </a:graphicData>
        </a:graphic>
      </p:graphicFrame>
      <p:cxnSp>
        <p:nvCxnSpPr>
          <p:cNvPr id="10" name="Gerade Verbindung 9"/>
          <p:cNvCxnSpPr/>
          <p:nvPr/>
        </p:nvCxnSpPr>
        <p:spPr>
          <a:xfrm>
            <a:off x="460093" y="625036"/>
            <a:ext cx="28646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8450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385576" y="4508694"/>
            <a:ext cx="5880142" cy="1848255"/>
          </a:xfrm>
        </p:spPr>
        <p:txBody>
          <a:bodyPr/>
          <a:lstStyle/>
          <a:p>
            <a:r>
              <a:rPr lang="en-GB" dirty="0"/>
              <a:t>FS </a:t>
            </a:r>
            <a:br>
              <a:rPr lang="en-GB" dirty="0"/>
            </a:br>
            <a:r>
              <a:rPr lang="en-GB" dirty="0"/>
              <a:t>Departments</a:t>
            </a:r>
          </a:p>
        </p:txBody>
      </p:sp>
    </p:spTree>
    <p:extLst>
      <p:ext uri="{BB962C8B-B14F-4D97-AF65-F5344CB8AC3E}">
        <p14:creationId xmlns:p14="http://schemas.microsoft.com/office/powerpoint/2010/main" val="1112778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CAREER </a:t>
            </a:r>
            <a:br>
              <a:rPr lang="en-GB" dirty="0"/>
            </a:br>
            <a:r>
              <a:rPr lang="en-GB" dirty="0"/>
              <a:t>SERVICES</a:t>
            </a:r>
          </a:p>
        </p:txBody>
      </p:sp>
      <p:sp>
        <p:nvSpPr>
          <p:cNvPr id="3" name="Textplatzhalter 2"/>
          <p:cNvSpPr>
            <a:spLocks noGrp="1"/>
          </p:cNvSpPr>
          <p:nvPr>
            <p:ph type="body" sz="half" idx="2"/>
          </p:nvPr>
        </p:nvSpPr>
        <p:spPr>
          <a:xfrm>
            <a:off x="385576" y="2604654"/>
            <a:ext cx="3769350" cy="4002975"/>
          </a:xfrm>
        </p:spPr>
        <p:txBody>
          <a:bodyPr>
            <a:noAutofit/>
          </a:bodyPr>
          <a:lstStyle/>
          <a:p>
            <a:r>
              <a:rPr lang="en-GB" sz="1100" dirty="0"/>
              <a:t>At Frankfurt School of Finance &amp; Management, Career Services represent a gateway between the business school’s academic activities and entry into the jobs market. Working closely with students and businesses, our Career Services team provides the platforms and access pathways that keep information flowing smoothly between Frankfurt School, our students and alumni, and existing or prospective employers. The result is mutual benefit for all parties involved.</a:t>
            </a:r>
            <a:br>
              <a:rPr lang="en-GB" sz="1100" dirty="0"/>
            </a:br>
            <a:endParaRPr lang="en-GB" sz="1100" dirty="0">
              <a:solidFill>
                <a:srgbClr val="595959"/>
              </a:solidFill>
            </a:endParaRPr>
          </a:p>
          <a:p>
            <a:pPr>
              <a:buFont typeface="Wingdings" charset="2"/>
              <a:buChar char="§"/>
            </a:pPr>
            <a:r>
              <a:rPr lang="en-GB" sz="1100" b="1" dirty="0">
                <a:solidFill>
                  <a:srgbClr val="414042"/>
                </a:solidFill>
              </a:rPr>
              <a:t>   Company Events</a:t>
            </a:r>
          </a:p>
          <a:p>
            <a:pPr>
              <a:buFont typeface="Wingdings" charset="2"/>
              <a:buChar char="§"/>
            </a:pPr>
            <a:r>
              <a:rPr lang="en-GB" sz="1100" b="1" dirty="0">
                <a:solidFill>
                  <a:srgbClr val="414042"/>
                </a:solidFill>
              </a:rPr>
              <a:t>   Career Fair</a:t>
            </a:r>
          </a:p>
          <a:p>
            <a:pPr>
              <a:buFont typeface="Wingdings" charset="2"/>
              <a:buChar char="§"/>
            </a:pPr>
            <a:r>
              <a:rPr lang="en-GB" sz="1100" b="1" dirty="0">
                <a:solidFill>
                  <a:srgbClr val="414042"/>
                </a:solidFill>
              </a:rPr>
              <a:t>   Career News</a:t>
            </a:r>
          </a:p>
          <a:p>
            <a:pPr>
              <a:buFont typeface="Wingdings" charset="2"/>
              <a:buChar char="§"/>
            </a:pPr>
            <a:r>
              <a:rPr lang="en-GB" sz="1100" b="1" dirty="0">
                <a:solidFill>
                  <a:srgbClr val="414042"/>
                </a:solidFill>
              </a:rPr>
              <a:t>   Consultation</a:t>
            </a:r>
          </a:p>
          <a:p>
            <a:pPr>
              <a:buFont typeface="Wingdings" charset="2"/>
              <a:buChar char="§"/>
            </a:pPr>
            <a:r>
              <a:rPr lang="en-GB" sz="1100" b="1" dirty="0">
                <a:solidFill>
                  <a:srgbClr val="414042"/>
                </a:solidFill>
              </a:rPr>
              <a:t>   Job Market</a:t>
            </a:r>
          </a:p>
          <a:p>
            <a:pPr>
              <a:buFont typeface="Wingdings" charset="2"/>
              <a:buChar char="§"/>
            </a:pPr>
            <a:r>
              <a:rPr lang="en-GB" sz="1100" b="1" dirty="0">
                <a:solidFill>
                  <a:srgbClr val="414042"/>
                </a:solidFill>
              </a:rPr>
              <a:t>   Professional network</a:t>
            </a:r>
          </a:p>
          <a:p>
            <a:endParaRPr lang="en-GB" sz="1100" dirty="0"/>
          </a:p>
          <a:p>
            <a:endParaRPr lang="en-GB" sz="1100" dirty="0"/>
          </a:p>
        </p:txBody>
      </p:sp>
      <p:sp>
        <p:nvSpPr>
          <p:cNvPr id="4" name="Textplatzhalter 3"/>
          <p:cNvSpPr>
            <a:spLocks noGrp="1"/>
          </p:cNvSpPr>
          <p:nvPr>
            <p:ph type="body" sz="half" idx="14"/>
          </p:nvPr>
        </p:nvSpPr>
        <p:spPr>
          <a:xfrm>
            <a:off x="385576" y="219977"/>
            <a:ext cx="4131000" cy="285289"/>
          </a:xfrm>
        </p:spPr>
        <p:txBody>
          <a:bodyPr/>
          <a:lstStyle/>
          <a:p>
            <a:r>
              <a:rPr lang="en-GB" dirty="0"/>
              <a:t>FS DEPARTMENTS</a:t>
            </a:r>
          </a:p>
        </p:txBody>
      </p:sp>
      <p:sp>
        <p:nvSpPr>
          <p:cNvPr id="20" name="Oval 19">
            <a:extLst>
              <a:ext uri="{FF2B5EF4-FFF2-40B4-BE49-F238E27FC236}">
                <a16:creationId xmlns:a16="http://schemas.microsoft.com/office/drawing/2014/main" id="{DA6BEE03-419C-EA43-8D06-9FF044E4215F}"/>
              </a:ext>
            </a:extLst>
          </p:cNvPr>
          <p:cNvSpPr/>
          <p:nvPr/>
        </p:nvSpPr>
        <p:spPr>
          <a:xfrm>
            <a:off x="5164123" y="1737638"/>
            <a:ext cx="3386458" cy="3386458"/>
          </a:xfrm>
          <a:prstGeom prst="ellipse">
            <a:avLst/>
          </a:prstGeom>
          <a:no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Inhaltsplatzhalter 2">
            <a:extLst>
              <a:ext uri="{FF2B5EF4-FFF2-40B4-BE49-F238E27FC236}">
                <a16:creationId xmlns:a16="http://schemas.microsoft.com/office/drawing/2014/main" id="{9411F7A8-ED31-6649-B2A9-13F705C40097}"/>
              </a:ext>
            </a:extLst>
          </p:cNvPr>
          <p:cNvSpPr>
            <a:spLocks noGrp="1"/>
          </p:cNvSpPr>
          <p:nvPr/>
        </p:nvSpPr>
        <p:spPr>
          <a:xfrm>
            <a:off x="4687417" y="4851110"/>
            <a:ext cx="1420356" cy="451351"/>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pPr marL="0" indent="0" algn="ctr">
              <a:lnSpc>
                <a:spcPts val="1000"/>
              </a:lnSpc>
              <a:buNone/>
            </a:pPr>
            <a:r>
              <a:rPr lang="en-GB" sz="1800" b="1" dirty="0">
                <a:solidFill>
                  <a:schemeClr val="bg1"/>
                </a:solidFill>
                <a:latin typeface="+mn-lt"/>
              </a:rPr>
              <a:t>ALUMNI</a:t>
            </a:r>
          </a:p>
        </p:txBody>
      </p:sp>
      <p:sp>
        <p:nvSpPr>
          <p:cNvPr id="22" name="Inhaltsplatzhalter 2">
            <a:extLst>
              <a:ext uri="{FF2B5EF4-FFF2-40B4-BE49-F238E27FC236}">
                <a16:creationId xmlns:a16="http://schemas.microsoft.com/office/drawing/2014/main" id="{6210A77A-BB2A-7F44-989B-273C79542525}"/>
              </a:ext>
            </a:extLst>
          </p:cNvPr>
          <p:cNvSpPr>
            <a:spLocks noGrp="1"/>
          </p:cNvSpPr>
          <p:nvPr/>
        </p:nvSpPr>
        <p:spPr>
          <a:xfrm>
            <a:off x="7445203" y="5010629"/>
            <a:ext cx="1698797" cy="451351"/>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pPr marL="0" indent="0" algn="ctr">
              <a:lnSpc>
                <a:spcPts val="1000"/>
              </a:lnSpc>
              <a:buNone/>
            </a:pPr>
            <a:r>
              <a:rPr lang="en-GB" sz="1800" b="1" dirty="0">
                <a:solidFill>
                  <a:schemeClr val="bg1"/>
                </a:solidFill>
                <a:latin typeface="+mn-lt"/>
              </a:rPr>
              <a:t>CORPORATES</a:t>
            </a:r>
          </a:p>
        </p:txBody>
      </p:sp>
      <p:sp>
        <p:nvSpPr>
          <p:cNvPr id="23" name="Inhaltsplatzhalter 2">
            <a:extLst>
              <a:ext uri="{FF2B5EF4-FFF2-40B4-BE49-F238E27FC236}">
                <a16:creationId xmlns:a16="http://schemas.microsoft.com/office/drawing/2014/main" id="{9876C3F7-51BF-AC41-983F-07702CDAB835}"/>
              </a:ext>
            </a:extLst>
          </p:cNvPr>
          <p:cNvSpPr>
            <a:spLocks noGrp="1"/>
          </p:cNvSpPr>
          <p:nvPr/>
        </p:nvSpPr>
        <p:spPr>
          <a:xfrm>
            <a:off x="6201810" y="784155"/>
            <a:ext cx="1420356" cy="205879"/>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pPr marL="0" indent="0" algn="ctr">
              <a:lnSpc>
                <a:spcPts val="1000"/>
              </a:lnSpc>
              <a:buNone/>
            </a:pPr>
            <a:r>
              <a:rPr lang="en-GB" sz="1800" b="1" dirty="0">
                <a:solidFill>
                  <a:schemeClr val="bg1"/>
                </a:solidFill>
                <a:latin typeface="+mn-lt"/>
              </a:rPr>
              <a:t>STUDENTS</a:t>
            </a:r>
          </a:p>
        </p:txBody>
      </p:sp>
      <p:sp>
        <p:nvSpPr>
          <p:cNvPr id="28" name="Inhaltsplatzhalter 2">
            <a:extLst>
              <a:ext uri="{FF2B5EF4-FFF2-40B4-BE49-F238E27FC236}">
                <a16:creationId xmlns:a16="http://schemas.microsoft.com/office/drawing/2014/main" id="{E5E62B71-5D02-064D-AF8E-A71760EA8022}"/>
              </a:ext>
            </a:extLst>
          </p:cNvPr>
          <p:cNvSpPr>
            <a:spLocks noGrp="1"/>
          </p:cNvSpPr>
          <p:nvPr/>
        </p:nvSpPr>
        <p:spPr>
          <a:xfrm>
            <a:off x="6146941" y="3230274"/>
            <a:ext cx="1420356" cy="451351"/>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pPr marL="0" indent="0" algn="ctr">
              <a:lnSpc>
                <a:spcPts val="1000"/>
              </a:lnSpc>
              <a:buNone/>
            </a:pPr>
            <a:r>
              <a:rPr lang="en-GB" sz="1800" b="1" dirty="0">
                <a:solidFill>
                  <a:schemeClr val="bg1"/>
                </a:solidFill>
                <a:latin typeface="+mn-lt"/>
              </a:rPr>
              <a:t>CAREER </a:t>
            </a:r>
          </a:p>
          <a:p>
            <a:pPr marL="0" indent="0" algn="ctr">
              <a:lnSpc>
                <a:spcPts val="1000"/>
              </a:lnSpc>
              <a:buNone/>
            </a:pPr>
            <a:r>
              <a:rPr lang="en-GB" sz="1800" b="1" dirty="0">
                <a:solidFill>
                  <a:schemeClr val="bg1"/>
                </a:solidFill>
                <a:latin typeface="+mn-lt"/>
              </a:rPr>
              <a:t>SERVICES</a:t>
            </a:r>
          </a:p>
        </p:txBody>
      </p:sp>
      <p:sp>
        <p:nvSpPr>
          <p:cNvPr id="30" name="Oval 29">
            <a:extLst>
              <a:ext uri="{FF2B5EF4-FFF2-40B4-BE49-F238E27FC236}">
                <a16:creationId xmlns:a16="http://schemas.microsoft.com/office/drawing/2014/main" id="{540F2FEB-7FD7-B04D-ABEB-6BD81815F8B9}"/>
              </a:ext>
            </a:extLst>
          </p:cNvPr>
          <p:cNvSpPr/>
          <p:nvPr/>
        </p:nvSpPr>
        <p:spPr>
          <a:xfrm>
            <a:off x="4948964" y="3781017"/>
            <a:ext cx="897263" cy="897263"/>
          </a:xfrm>
          <a:prstGeom prst="ellipse">
            <a:avLst/>
          </a:prstGeom>
          <a:solidFill>
            <a:srgbClr val="173F7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Oval 30">
            <a:extLst>
              <a:ext uri="{FF2B5EF4-FFF2-40B4-BE49-F238E27FC236}">
                <a16:creationId xmlns:a16="http://schemas.microsoft.com/office/drawing/2014/main" id="{31C75B60-42D7-F345-919F-D569E54773F3}"/>
              </a:ext>
            </a:extLst>
          </p:cNvPr>
          <p:cNvSpPr/>
          <p:nvPr/>
        </p:nvSpPr>
        <p:spPr>
          <a:xfrm>
            <a:off x="7845971" y="3869817"/>
            <a:ext cx="897263" cy="897263"/>
          </a:xfrm>
          <a:prstGeom prst="ellipse">
            <a:avLst/>
          </a:prstGeom>
          <a:solidFill>
            <a:srgbClr val="173F7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Oval 31">
            <a:extLst>
              <a:ext uri="{FF2B5EF4-FFF2-40B4-BE49-F238E27FC236}">
                <a16:creationId xmlns:a16="http://schemas.microsoft.com/office/drawing/2014/main" id="{623EA64B-B476-A34F-B9D5-24F5051D909A}"/>
              </a:ext>
            </a:extLst>
          </p:cNvPr>
          <p:cNvSpPr/>
          <p:nvPr/>
        </p:nvSpPr>
        <p:spPr>
          <a:xfrm>
            <a:off x="6412756" y="1158077"/>
            <a:ext cx="897263" cy="897263"/>
          </a:xfrm>
          <a:prstGeom prst="ellipse">
            <a:avLst/>
          </a:prstGeom>
          <a:solidFill>
            <a:srgbClr val="173F74"/>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Oval 32">
            <a:extLst>
              <a:ext uri="{FF2B5EF4-FFF2-40B4-BE49-F238E27FC236}">
                <a16:creationId xmlns:a16="http://schemas.microsoft.com/office/drawing/2014/main" id="{2C1BB4BB-9246-AA4E-886F-B8FEB75A62EA}"/>
              </a:ext>
            </a:extLst>
          </p:cNvPr>
          <p:cNvSpPr/>
          <p:nvPr/>
        </p:nvSpPr>
        <p:spPr>
          <a:xfrm>
            <a:off x="6246703" y="2820218"/>
            <a:ext cx="1221298" cy="1221298"/>
          </a:xfrm>
          <a:prstGeom prst="ellipse">
            <a:avLst/>
          </a:prstGeom>
          <a:noFill/>
          <a:ln w="1587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4" name="Gerade Verbindung 16">
            <a:extLst>
              <a:ext uri="{FF2B5EF4-FFF2-40B4-BE49-F238E27FC236}">
                <a16:creationId xmlns:a16="http://schemas.microsoft.com/office/drawing/2014/main" id="{2E766610-41B5-B349-A808-5969B3C60E16}"/>
              </a:ext>
            </a:extLst>
          </p:cNvPr>
          <p:cNvCxnSpPr>
            <a:stCxn id="33" idx="0"/>
            <a:endCxn id="32" idx="4"/>
          </p:cNvCxnSpPr>
          <p:nvPr/>
        </p:nvCxnSpPr>
        <p:spPr>
          <a:xfrm flipV="1">
            <a:off x="6857352" y="2055340"/>
            <a:ext cx="4036" cy="764878"/>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35" name="Gerade Verbindung 17">
            <a:extLst>
              <a:ext uri="{FF2B5EF4-FFF2-40B4-BE49-F238E27FC236}">
                <a16:creationId xmlns:a16="http://schemas.microsoft.com/office/drawing/2014/main" id="{5328A221-BE03-0B4F-8199-A62DE49E9623}"/>
              </a:ext>
            </a:extLst>
          </p:cNvPr>
          <p:cNvCxnSpPr>
            <a:cxnSpLocks/>
            <a:endCxn id="31" idx="1"/>
          </p:cNvCxnSpPr>
          <p:nvPr/>
        </p:nvCxnSpPr>
        <p:spPr>
          <a:xfrm>
            <a:off x="7450538" y="3681625"/>
            <a:ext cx="526834" cy="319593"/>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36" name="Gerade Verbindung 23">
            <a:extLst>
              <a:ext uri="{FF2B5EF4-FFF2-40B4-BE49-F238E27FC236}">
                <a16:creationId xmlns:a16="http://schemas.microsoft.com/office/drawing/2014/main" id="{2C4452E9-6ACB-CF44-811A-6DE8FC095DE2}"/>
              </a:ext>
            </a:extLst>
          </p:cNvPr>
          <p:cNvCxnSpPr>
            <a:cxnSpLocks/>
          </p:cNvCxnSpPr>
          <p:nvPr/>
        </p:nvCxnSpPr>
        <p:spPr>
          <a:xfrm flipH="1">
            <a:off x="5799195" y="3735565"/>
            <a:ext cx="499218" cy="304043"/>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37" name="Bild 25">
            <a:extLst>
              <a:ext uri="{FF2B5EF4-FFF2-40B4-BE49-F238E27FC236}">
                <a16:creationId xmlns:a16="http://schemas.microsoft.com/office/drawing/2014/main" id="{9F8E31DC-01B5-BD44-A6BE-731BA363E2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42310" y="4094030"/>
            <a:ext cx="304584" cy="448835"/>
          </a:xfrm>
          <a:prstGeom prst="rect">
            <a:avLst/>
          </a:prstGeom>
        </p:spPr>
      </p:pic>
      <p:pic>
        <p:nvPicPr>
          <p:cNvPr id="38" name="Bild 26">
            <a:extLst>
              <a:ext uri="{FF2B5EF4-FFF2-40B4-BE49-F238E27FC236}">
                <a16:creationId xmlns:a16="http://schemas.microsoft.com/office/drawing/2014/main" id="{38411D5A-77C4-7F41-B683-2DD63BD9B0B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12411" y="1403427"/>
            <a:ext cx="297952" cy="439062"/>
          </a:xfrm>
          <a:prstGeom prst="rect">
            <a:avLst/>
          </a:prstGeom>
        </p:spPr>
      </p:pic>
      <p:pic>
        <p:nvPicPr>
          <p:cNvPr id="39" name="Bild 28">
            <a:extLst>
              <a:ext uri="{FF2B5EF4-FFF2-40B4-BE49-F238E27FC236}">
                <a16:creationId xmlns:a16="http://schemas.microsoft.com/office/drawing/2014/main" id="{85DD8C26-E1B1-4E44-9DDF-10CB0229693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45047" y="4027053"/>
            <a:ext cx="538394" cy="434160"/>
          </a:xfrm>
          <a:prstGeom prst="rect">
            <a:avLst/>
          </a:prstGeom>
        </p:spPr>
      </p:pic>
    </p:spTree>
    <p:extLst>
      <p:ext uri="{BB962C8B-B14F-4D97-AF65-F5344CB8AC3E}">
        <p14:creationId xmlns:p14="http://schemas.microsoft.com/office/powerpoint/2010/main" val="13795207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en-GB" dirty="0"/>
              <a:t>Alumni</a:t>
            </a:r>
            <a:br>
              <a:rPr lang="en-GB" dirty="0"/>
            </a:br>
            <a:r>
              <a:rPr lang="en-GB" dirty="0"/>
              <a:t>relations</a:t>
            </a:r>
          </a:p>
        </p:txBody>
      </p:sp>
      <p:sp>
        <p:nvSpPr>
          <p:cNvPr id="6" name="Textplatzhalter 5"/>
          <p:cNvSpPr>
            <a:spLocks noGrp="1"/>
          </p:cNvSpPr>
          <p:nvPr>
            <p:ph type="body" sz="half" idx="2"/>
          </p:nvPr>
        </p:nvSpPr>
        <p:spPr>
          <a:xfrm>
            <a:off x="301617" y="2495792"/>
            <a:ext cx="2996001" cy="4253347"/>
          </a:xfrm>
        </p:spPr>
        <p:txBody>
          <a:bodyPr>
            <a:noAutofit/>
          </a:bodyPr>
          <a:lstStyle/>
          <a:p>
            <a:pPr lvl="0">
              <a:spcBef>
                <a:spcPts val="0"/>
              </a:spcBef>
              <a:spcAft>
                <a:spcPts val="600"/>
              </a:spcAft>
            </a:pPr>
            <a:r>
              <a:rPr lang="en-GB" sz="1100" b="1" dirty="0">
                <a:solidFill>
                  <a:srgbClr val="000000"/>
                </a:solidFill>
                <a:latin typeface="Calibri" panose="020F0502020204030204"/>
              </a:rPr>
              <a:t>FS CAREER DEVELOPMENT EVENTS </a:t>
            </a:r>
            <a:br>
              <a:rPr lang="en-GB" sz="1100" b="1" dirty="0">
                <a:solidFill>
                  <a:srgbClr val="000000"/>
                </a:solidFill>
                <a:latin typeface="Calibri" panose="020F0502020204030204"/>
              </a:rPr>
            </a:br>
            <a:r>
              <a:rPr lang="en-GB" sz="1100" b="1" dirty="0">
                <a:solidFill>
                  <a:srgbClr val="000000"/>
                </a:solidFill>
                <a:latin typeface="Calibri" panose="020F0502020204030204"/>
              </a:rPr>
              <a:t>&amp; CONTINUING EDUCATION</a:t>
            </a:r>
          </a:p>
          <a:p>
            <a:pPr lvl="0">
              <a:spcBef>
                <a:spcPts val="0"/>
              </a:spcBef>
              <a:buFont typeface="Wingdings" panose="05000000000000000000" pitchFamily="2" charset="2"/>
              <a:buChar char="§"/>
            </a:pPr>
            <a:r>
              <a:rPr lang="en-GB" sz="1100" dirty="0">
                <a:solidFill>
                  <a:srgbClr val="000000"/>
                </a:solidFill>
              </a:rPr>
              <a:t>    Mentoring Programmes (for Bachelor</a:t>
            </a:r>
          </a:p>
          <a:p>
            <a:pPr lvl="0">
              <a:spcBef>
                <a:spcPts val="0"/>
              </a:spcBef>
            </a:pPr>
            <a:r>
              <a:rPr lang="en-GB" sz="1100" dirty="0">
                <a:solidFill>
                  <a:srgbClr val="000000"/>
                </a:solidFill>
              </a:rPr>
              <a:t>      students) </a:t>
            </a:r>
          </a:p>
          <a:p>
            <a:pPr marL="171450" lvl="0" indent="-171450">
              <a:spcBef>
                <a:spcPts val="0"/>
              </a:spcBef>
              <a:buFont typeface="Wingdings" pitchFamily="2" charset="2"/>
              <a:buChar char="§"/>
            </a:pPr>
            <a:r>
              <a:rPr lang="en-GB" sz="1100" dirty="0">
                <a:solidFill>
                  <a:srgbClr val="000000"/>
                </a:solidFill>
              </a:rPr>
              <a:t>Alumni insights, series of events such as Ladies First or FS Entrepreneurs etc.</a:t>
            </a:r>
          </a:p>
          <a:p>
            <a:pPr lvl="0">
              <a:spcBef>
                <a:spcPts val="0"/>
              </a:spcBef>
              <a:buFont typeface="Wingdings" charset="2"/>
              <a:buChar char="§"/>
            </a:pPr>
            <a:r>
              <a:rPr lang="en-GB" sz="1100" dirty="0">
                <a:solidFill>
                  <a:srgbClr val="000000"/>
                </a:solidFill>
              </a:rPr>
              <a:t>    Alumni perks for programmes and trainings</a:t>
            </a:r>
          </a:p>
          <a:p>
            <a:pPr lvl="0">
              <a:spcBef>
                <a:spcPts val="0"/>
              </a:spcBef>
              <a:spcAft>
                <a:spcPts val="600"/>
              </a:spcAft>
            </a:pPr>
            <a:r>
              <a:rPr lang="en-GB" sz="1100" b="1" dirty="0">
                <a:solidFill>
                  <a:srgbClr val="000000"/>
                </a:solidFill>
                <a:latin typeface="Calibri" panose="020F0502020204030204"/>
              </a:rPr>
              <a:t/>
            </a:r>
            <a:br>
              <a:rPr lang="en-GB" sz="1100" b="1" dirty="0">
                <a:solidFill>
                  <a:srgbClr val="000000"/>
                </a:solidFill>
                <a:latin typeface="Calibri" panose="020F0502020204030204"/>
              </a:rPr>
            </a:br>
            <a:r>
              <a:rPr lang="en-GB" sz="1100" b="1" dirty="0">
                <a:solidFill>
                  <a:srgbClr val="000000"/>
                </a:solidFill>
                <a:latin typeface="Calibri" panose="020F0502020204030204"/>
              </a:rPr>
              <a:t>FS ALUMNI &amp; FRIENDS EVENTS</a:t>
            </a:r>
          </a:p>
          <a:p>
            <a:pPr lvl="0">
              <a:spcBef>
                <a:spcPts val="0"/>
              </a:spcBef>
              <a:buFont typeface="Wingdings" charset="2"/>
              <a:buChar char="§"/>
            </a:pPr>
            <a:r>
              <a:rPr lang="en-GB" sz="1100" dirty="0">
                <a:solidFill>
                  <a:srgbClr val="000000"/>
                </a:solidFill>
              </a:rPr>
              <a:t>    Find us in Berlin, Hamburg, as well as global  </a:t>
            </a:r>
          </a:p>
          <a:p>
            <a:pPr lvl="0">
              <a:spcBef>
                <a:spcPts val="0"/>
              </a:spcBef>
            </a:pPr>
            <a:r>
              <a:rPr lang="en-GB" sz="1100" dirty="0">
                <a:solidFill>
                  <a:srgbClr val="000000"/>
                </a:solidFill>
              </a:rPr>
              <a:t>      centres like New York, London, Zürich or  </a:t>
            </a:r>
          </a:p>
          <a:p>
            <a:pPr lvl="0">
              <a:spcBef>
                <a:spcPts val="0"/>
              </a:spcBef>
            </a:pPr>
            <a:r>
              <a:rPr lang="en-GB" sz="1100" dirty="0">
                <a:solidFill>
                  <a:srgbClr val="000000"/>
                </a:solidFill>
              </a:rPr>
              <a:t>      Shanghai</a:t>
            </a:r>
          </a:p>
          <a:p>
            <a:pPr lvl="0">
              <a:spcBef>
                <a:spcPts val="0"/>
              </a:spcBef>
              <a:buFont typeface="Wingdings" charset="2"/>
              <a:buChar char="§"/>
            </a:pPr>
            <a:r>
              <a:rPr lang="en-GB" sz="1100" dirty="0">
                <a:solidFill>
                  <a:srgbClr val="000000"/>
                </a:solidFill>
              </a:rPr>
              <a:t>    Anniversary class meetups and homecoming  </a:t>
            </a:r>
          </a:p>
          <a:p>
            <a:pPr lvl="0">
              <a:spcBef>
                <a:spcPts val="0"/>
              </a:spcBef>
            </a:pPr>
            <a:r>
              <a:rPr lang="en-GB" sz="1100" dirty="0">
                <a:solidFill>
                  <a:srgbClr val="000000"/>
                </a:solidFill>
              </a:rPr>
              <a:t>      events, guest presentations, workshops,   </a:t>
            </a:r>
          </a:p>
          <a:p>
            <a:pPr lvl="0">
              <a:spcBef>
                <a:spcPts val="0"/>
              </a:spcBef>
            </a:pPr>
            <a:r>
              <a:rPr lang="en-GB" sz="1100" dirty="0">
                <a:solidFill>
                  <a:srgbClr val="000000"/>
                </a:solidFill>
              </a:rPr>
              <a:t>      cultural and social activities, exclusive  </a:t>
            </a:r>
          </a:p>
          <a:p>
            <a:pPr lvl="0">
              <a:spcBef>
                <a:spcPts val="0"/>
              </a:spcBef>
            </a:pPr>
            <a:r>
              <a:rPr lang="en-GB" sz="1100" dirty="0">
                <a:solidFill>
                  <a:srgbClr val="000000"/>
                </a:solidFill>
              </a:rPr>
              <a:t>      fundraising events etc.</a:t>
            </a:r>
          </a:p>
          <a:p>
            <a:pPr lvl="0">
              <a:spcBef>
                <a:spcPts val="0"/>
              </a:spcBef>
              <a:buFont typeface="Wingdings" charset="2"/>
              <a:buChar char="§"/>
            </a:pPr>
            <a:endParaRPr lang="en-GB" sz="1100" dirty="0">
              <a:solidFill>
                <a:srgbClr val="000000"/>
              </a:solidFill>
            </a:endParaRPr>
          </a:p>
          <a:p>
            <a:pPr lvl="0">
              <a:spcBef>
                <a:spcPts val="0"/>
              </a:spcBef>
              <a:buFont typeface="Wingdings" charset="2"/>
              <a:buChar char="§"/>
            </a:pPr>
            <a:endParaRPr lang="en-GB" sz="1100" dirty="0">
              <a:solidFill>
                <a:srgbClr val="000000"/>
              </a:solidFill>
            </a:endParaRPr>
          </a:p>
          <a:p>
            <a:endParaRPr lang="en-GB" sz="1100" dirty="0"/>
          </a:p>
          <a:p>
            <a:endParaRPr lang="en-GB" sz="1100" dirty="0"/>
          </a:p>
        </p:txBody>
      </p:sp>
      <p:sp>
        <p:nvSpPr>
          <p:cNvPr id="7" name="Textplatzhalter 6"/>
          <p:cNvSpPr>
            <a:spLocks noGrp="1"/>
          </p:cNvSpPr>
          <p:nvPr>
            <p:ph type="body" sz="half" idx="13"/>
          </p:nvPr>
        </p:nvSpPr>
        <p:spPr>
          <a:xfrm>
            <a:off x="3381578" y="2495793"/>
            <a:ext cx="3163921" cy="3811588"/>
          </a:xfrm>
        </p:spPr>
        <p:txBody>
          <a:bodyPr>
            <a:normAutofit/>
          </a:bodyPr>
          <a:lstStyle/>
          <a:p>
            <a:pPr lvl="0">
              <a:spcBef>
                <a:spcPts val="0"/>
              </a:spcBef>
              <a:spcAft>
                <a:spcPts val="600"/>
              </a:spcAft>
            </a:pPr>
            <a:r>
              <a:rPr lang="en-GB" sz="1100" b="1" dirty="0">
                <a:solidFill>
                  <a:srgbClr val="000000"/>
                </a:solidFill>
                <a:latin typeface="Calibri" panose="020F0502020204030204"/>
              </a:rPr>
              <a:t>FS INFO &amp; NETWORKING</a:t>
            </a:r>
          </a:p>
          <a:p>
            <a:pPr marL="171450" lvl="0" indent="-171450">
              <a:spcBef>
                <a:spcPts val="0"/>
              </a:spcBef>
              <a:buFont typeface="Wingdings" charset="2"/>
              <a:buChar char="§"/>
            </a:pPr>
            <a:r>
              <a:rPr lang="en-GB" sz="1100" dirty="0">
                <a:solidFill>
                  <a:srgbClr val="000000"/>
                </a:solidFill>
              </a:rPr>
              <a:t>Alumni Directory – Update your profile (synchronize your XING-/LinkedIn accounts), get in contact with other alumni and apply for a lifelong alumni e-mail address to not miss any news.</a:t>
            </a:r>
          </a:p>
          <a:p>
            <a:pPr marL="171450" lvl="0" indent="-171450">
              <a:spcBef>
                <a:spcPts val="0"/>
              </a:spcBef>
              <a:buFont typeface="Wingdings" charset="2"/>
              <a:buChar char="§"/>
            </a:pPr>
            <a:r>
              <a:rPr lang="en-GB" sz="1100" dirty="0">
                <a:solidFill>
                  <a:srgbClr val="000000"/>
                </a:solidFill>
              </a:rPr>
              <a:t>Alumni and friends can register and find out more information about events in FS Online Campus</a:t>
            </a:r>
          </a:p>
          <a:p>
            <a:pPr marL="171450" lvl="0" indent="-171450">
              <a:spcBef>
                <a:spcPts val="0"/>
              </a:spcBef>
              <a:buFont typeface="Wingdings" charset="2"/>
              <a:buChar char="§"/>
            </a:pPr>
            <a:r>
              <a:rPr lang="en-GB" sz="1100" dirty="0">
                <a:solidFill>
                  <a:srgbClr val="000000"/>
                </a:solidFill>
              </a:rPr>
              <a:t>The Alumni-Newsletter is released quarterly and is a popular source of news, information about events, alumni-portraits etc.</a:t>
            </a:r>
            <a:endParaRPr lang="en-GB" sz="800" dirty="0">
              <a:solidFill>
                <a:srgbClr val="000000"/>
              </a:solidFill>
            </a:endParaRPr>
          </a:p>
          <a:p>
            <a:pPr lvl="0">
              <a:lnSpc>
                <a:spcPts val="400"/>
              </a:lnSpc>
              <a:spcBef>
                <a:spcPts val="0"/>
              </a:spcBef>
            </a:pPr>
            <a:endParaRPr lang="en-GB" sz="800" dirty="0">
              <a:solidFill>
                <a:srgbClr val="000000"/>
              </a:solidFill>
            </a:endParaRPr>
          </a:p>
          <a:p>
            <a:pPr marL="171450" lvl="0" indent="-171450">
              <a:spcBef>
                <a:spcPts val="0"/>
              </a:spcBef>
              <a:buFont typeface="Wingdings" charset="2"/>
              <a:buChar char="§"/>
            </a:pPr>
            <a:r>
              <a:rPr lang="en-GB" sz="1100" dirty="0">
                <a:solidFill>
                  <a:srgbClr val="000000"/>
                </a:solidFill>
              </a:rPr>
              <a:t>Alumni groups on XING and LinkedIn help to build up personal networks</a:t>
            </a:r>
          </a:p>
          <a:p>
            <a:endParaRPr lang="en-GB" sz="1100" dirty="0"/>
          </a:p>
          <a:p>
            <a:endParaRPr lang="en-GB" sz="1100" dirty="0"/>
          </a:p>
        </p:txBody>
      </p:sp>
      <p:sp>
        <p:nvSpPr>
          <p:cNvPr id="8" name="Textplatzhalter 7"/>
          <p:cNvSpPr>
            <a:spLocks noGrp="1"/>
          </p:cNvSpPr>
          <p:nvPr>
            <p:ph type="body" sz="half" idx="14"/>
          </p:nvPr>
        </p:nvSpPr>
        <p:spPr/>
        <p:txBody>
          <a:bodyPr/>
          <a:lstStyle/>
          <a:p>
            <a:r>
              <a:rPr lang="en-GB" dirty="0"/>
              <a:t>Fs departments</a:t>
            </a:r>
          </a:p>
        </p:txBody>
      </p:sp>
      <p:pic>
        <p:nvPicPr>
          <p:cNvPr id="16" name="Bildplatzhalter 11">
            <a:extLst>
              <a:ext uri="{FF2B5EF4-FFF2-40B4-BE49-F238E27FC236}">
                <a16:creationId xmlns:a16="http://schemas.microsoft.com/office/drawing/2014/main" id="{FD0BBFE8-4DCF-3C48-8BD4-4352F6DD27C6}"/>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l="-630"/>
          <a:stretch/>
        </p:blipFill>
        <p:spPr>
          <a:xfrm>
            <a:off x="6545499" y="4624746"/>
            <a:ext cx="2598501" cy="2242800"/>
          </a:xfrm>
        </p:spPr>
      </p:pic>
      <p:pic>
        <p:nvPicPr>
          <p:cNvPr id="17" name="Bildplatzhalter 9">
            <a:extLst>
              <a:ext uri="{FF2B5EF4-FFF2-40B4-BE49-F238E27FC236}">
                <a16:creationId xmlns:a16="http://schemas.microsoft.com/office/drawing/2014/main" id="{CD1C3AEA-DD77-E14A-BCEC-6FA8EB08C8C9}"/>
              </a:ext>
            </a:extLst>
          </p:cNvPr>
          <p:cNvPicPr>
            <a:picLocks noGrp="1" noChangeAspect="1"/>
          </p:cNvPicPr>
          <p:nvPr>
            <p:ph type="pic" sz="quarter" idx="10"/>
          </p:nvPr>
        </p:nvPicPr>
        <p:blipFill rotWithShape="1">
          <a:blip r:embed="rId4" cstate="screen">
            <a:extLst>
              <a:ext uri="{28A0092B-C50C-407E-A947-70E740481C1C}">
                <a14:useLocalDpi xmlns:a14="http://schemas.microsoft.com/office/drawing/2010/main"/>
              </a:ext>
            </a:extLst>
          </a:blip>
          <a:srcRect l="-617"/>
          <a:stretch/>
        </p:blipFill>
        <p:spPr>
          <a:xfrm>
            <a:off x="6545499" y="0"/>
            <a:ext cx="2598501" cy="2243108"/>
          </a:xfrm>
        </p:spPr>
      </p:pic>
      <p:pic>
        <p:nvPicPr>
          <p:cNvPr id="18" name="Bildplatzhalter 10">
            <a:extLst>
              <a:ext uri="{FF2B5EF4-FFF2-40B4-BE49-F238E27FC236}">
                <a16:creationId xmlns:a16="http://schemas.microsoft.com/office/drawing/2014/main" id="{A067F0C1-991C-4545-8E26-F99CB065D210}"/>
              </a:ext>
            </a:extLst>
          </p:cNvPr>
          <p:cNvPicPr>
            <a:picLocks noGrp="1" noChangeAspect="1"/>
          </p:cNvPicPr>
          <p:nvPr>
            <p:ph type="pic" sz="quarter" idx="11"/>
          </p:nvPr>
        </p:nvPicPr>
        <p:blipFill rotWithShape="1">
          <a:blip r:embed="rId5" cstate="screen">
            <a:extLst>
              <a:ext uri="{28A0092B-C50C-407E-A947-70E740481C1C}">
                <a14:useLocalDpi xmlns:a14="http://schemas.microsoft.com/office/drawing/2010/main"/>
              </a:ext>
            </a:extLst>
          </a:blip>
          <a:srcRect l="-664"/>
          <a:stretch/>
        </p:blipFill>
        <p:spPr>
          <a:xfrm>
            <a:off x="6545499" y="2312527"/>
            <a:ext cx="2598501" cy="2242800"/>
          </a:xfrm>
        </p:spPr>
      </p:pic>
      <p:sp>
        <p:nvSpPr>
          <p:cNvPr id="11" name="Textplatzhalter 10">
            <a:extLst>
              <a:ext uri="{FF2B5EF4-FFF2-40B4-BE49-F238E27FC236}">
                <a16:creationId xmlns:a16="http://schemas.microsoft.com/office/drawing/2014/main" id="{62C63180-F789-6242-8A92-9F87F2B2A7E4}"/>
              </a:ext>
            </a:extLst>
          </p:cNvPr>
          <p:cNvSpPr txBox="1">
            <a:spLocks/>
          </p:cNvSpPr>
          <p:nvPr/>
        </p:nvSpPr>
        <p:spPr>
          <a:xfrm>
            <a:off x="8715168" y="6350927"/>
            <a:ext cx="257718" cy="297603"/>
          </a:xfrm>
          <a:prstGeom prst="rect">
            <a:avLst/>
          </a:prstGeom>
          <a:blipFill>
            <a:blip r:embed="rId6" cstate="screen">
              <a:extLst>
                <a:ext uri="{28A0092B-C50C-407E-A947-70E740481C1C}">
                  <a14:useLocalDpi xmlns:a14="http://schemas.microsoft.com/office/drawing/2010/main"/>
                </a:ext>
              </a:extLst>
            </a:blip>
            <a:stretch>
              <a:fillRect/>
            </a:stretch>
          </a:blip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1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1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de-DE" dirty="0"/>
          </a:p>
        </p:txBody>
      </p:sp>
    </p:spTree>
    <p:extLst>
      <p:ext uri="{BB962C8B-B14F-4D97-AF65-F5344CB8AC3E}">
        <p14:creationId xmlns:p14="http://schemas.microsoft.com/office/powerpoint/2010/main" val="19837663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Professional &amp;</a:t>
            </a:r>
            <a:br>
              <a:rPr lang="en-GB" dirty="0"/>
            </a:br>
            <a:r>
              <a:rPr lang="en-GB" dirty="0"/>
              <a:t>executive education</a:t>
            </a:r>
          </a:p>
        </p:txBody>
      </p:sp>
      <p:sp>
        <p:nvSpPr>
          <p:cNvPr id="3" name="Textplatzhalter 2"/>
          <p:cNvSpPr>
            <a:spLocks noGrp="1"/>
          </p:cNvSpPr>
          <p:nvPr>
            <p:ph type="body" sz="half" idx="2"/>
          </p:nvPr>
        </p:nvSpPr>
        <p:spPr>
          <a:xfrm>
            <a:off x="385576" y="2604652"/>
            <a:ext cx="2925515" cy="3811588"/>
          </a:xfrm>
        </p:spPr>
        <p:txBody>
          <a:bodyPr/>
          <a:lstStyle/>
          <a:p>
            <a:pPr>
              <a:spcBef>
                <a:spcPts val="0"/>
              </a:spcBef>
            </a:pPr>
            <a:r>
              <a:rPr lang="en-GB" sz="1100" b="1" dirty="0">
                <a:latin typeface="+mn-lt"/>
              </a:rPr>
              <a:t>INDIVIDUAL, FLEXIBLE, DIGITAL AND </a:t>
            </a:r>
          </a:p>
          <a:p>
            <a:pPr>
              <a:spcBef>
                <a:spcPts val="0"/>
              </a:spcBef>
            </a:pPr>
            <a:r>
              <a:rPr lang="en-GB" sz="1100" b="1" dirty="0">
                <a:latin typeface="+mn-lt"/>
              </a:rPr>
              <a:t>CLOSE AT HAND</a:t>
            </a:r>
          </a:p>
          <a:p>
            <a:r>
              <a:rPr lang="en-GB" sz="1100" dirty="0"/>
              <a:t>Frankfurt School's new annual programmes enable professional &amp; executive education in all their facets. Whether at the beginning, at the height of your career or as an HR manager, we accompany you and your employees to the next level, strengthening you professionally and personally in your tasks and goals. </a:t>
            </a:r>
          </a:p>
          <a:p>
            <a:r>
              <a:rPr lang="en-GB" sz="1100" dirty="0"/>
              <a:t>With figures, data &amp; facts, product information, project examples and technical contributions from internal as well as external authors, we cover the complete range of continuing vocational education and training.</a:t>
            </a:r>
          </a:p>
          <a:p>
            <a:endParaRPr lang="en-GB" dirty="0"/>
          </a:p>
        </p:txBody>
      </p:sp>
      <p:sp>
        <p:nvSpPr>
          <p:cNvPr id="5" name="Textplatzhalter 4"/>
          <p:cNvSpPr>
            <a:spLocks noGrp="1"/>
          </p:cNvSpPr>
          <p:nvPr>
            <p:ph type="body" sz="half" idx="14"/>
          </p:nvPr>
        </p:nvSpPr>
        <p:spPr/>
        <p:txBody>
          <a:bodyPr/>
          <a:lstStyle/>
          <a:p>
            <a:r>
              <a:rPr lang="en-GB" dirty="0"/>
              <a:t>Fs departments</a:t>
            </a:r>
          </a:p>
        </p:txBody>
      </p:sp>
      <p:pic>
        <p:nvPicPr>
          <p:cNvPr id="6" name="Grafik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29710" y="2733574"/>
            <a:ext cx="6617167" cy="3156778"/>
          </a:xfrm>
          <a:prstGeom prst="rect">
            <a:avLst/>
          </a:prstGeom>
        </p:spPr>
      </p:pic>
      <p:sp>
        <p:nvSpPr>
          <p:cNvPr id="4" name="Rechteck 3"/>
          <p:cNvSpPr/>
          <p:nvPr/>
        </p:nvSpPr>
        <p:spPr>
          <a:xfrm>
            <a:off x="8548777" y="5555412"/>
            <a:ext cx="1098099" cy="5262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803162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Executive</a:t>
            </a:r>
            <a:br>
              <a:rPr lang="en-GB" dirty="0"/>
            </a:br>
            <a:r>
              <a:rPr lang="en-GB" dirty="0"/>
              <a:t>education</a:t>
            </a:r>
          </a:p>
        </p:txBody>
      </p:sp>
      <p:sp>
        <p:nvSpPr>
          <p:cNvPr id="3" name="Textplatzhalter 2"/>
          <p:cNvSpPr>
            <a:spLocks noGrp="1"/>
          </p:cNvSpPr>
          <p:nvPr>
            <p:ph type="body" sz="half" idx="2"/>
          </p:nvPr>
        </p:nvSpPr>
        <p:spPr>
          <a:xfrm>
            <a:off x="385576" y="2398524"/>
            <a:ext cx="2682284" cy="3811588"/>
          </a:xfrm>
        </p:spPr>
        <p:txBody>
          <a:bodyPr>
            <a:normAutofit/>
          </a:bodyPr>
          <a:lstStyle/>
          <a:p>
            <a:r>
              <a:rPr lang="en-GB" sz="1100" dirty="0">
                <a:solidFill>
                  <a:srgbClr val="000000"/>
                </a:solidFill>
              </a:rPr>
              <a:t>Frankfurt School’s </a:t>
            </a:r>
            <a:r>
              <a:rPr lang="en-GB" sz="1100" dirty="0"/>
              <a:t>Executive Education portfolio includes both open enrolment courses as well as in-house customised education for executives tailored to the specific requirements of participants and companies. Clients range from automotive manufacturers to pharmaceutical companies and from IT firms to financial institutions.</a:t>
            </a:r>
          </a:p>
          <a:p>
            <a:endParaRPr lang="en-GB" sz="1100" dirty="0"/>
          </a:p>
        </p:txBody>
      </p:sp>
      <p:sp>
        <p:nvSpPr>
          <p:cNvPr id="4" name="Textplatzhalter 3"/>
          <p:cNvSpPr>
            <a:spLocks noGrp="1"/>
          </p:cNvSpPr>
          <p:nvPr>
            <p:ph type="body" sz="quarter" idx="13"/>
          </p:nvPr>
        </p:nvSpPr>
        <p:spPr>
          <a:xfrm>
            <a:off x="3176708" y="2398526"/>
            <a:ext cx="2682285" cy="3811587"/>
          </a:xfrm>
        </p:spPr>
        <p:txBody>
          <a:bodyPr/>
          <a:lstStyle/>
          <a:p>
            <a:pPr lvl="0"/>
            <a:r>
              <a:rPr lang="en-GB" sz="1100" dirty="0">
                <a:solidFill>
                  <a:prstClr val="black"/>
                </a:solidFill>
              </a:rPr>
              <a:t>Over 60 years of experience in professional and executive education make Frankfurt School a first-class provider of further education in disruptive and challenging environments and meeting the changing educational requirements in the business world.</a:t>
            </a:r>
          </a:p>
          <a:p>
            <a:endParaRPr lang="en-GB" sz="1100" dirty="0"/>
          </a:p>
        </p:txBody>
      </p:sp>
      <p:sp>
        <p:nvSpPr>
          <p:cNvPr id="5" name="Textplatzhalter 4"/>
          <p:cNvSpPr>
            <a:spLocks noGrp="1"/>
          </p:cNvSpPr>
          <p:nvPr>
            <p:ph type="body" sz="quarter" idx="14"/>
          </p:nvPr>
        </p:nvSpPr>
        <p:spPr>
          <a:xfrm>
            <a:off x="5967842" y="2395350"/>
            <a:ext cx="3176158" cy="3814762"/>
          </a:xfrm>
        </p:spPr>
        <p:txBody>
          <a:bodyPr>
            <a:normAutofit/>
          </a:bodyPr>
          <a:lstStyle/>
          <a:p>
            <a:pPr>
              <a:spcBef>
                <a:spcPts val="0"/>
              </a:spcBef>
              <a:buFont typeface="Wingdings" charset="2"/>
              <a:buChar char="§"/>
            </a:pPr>
            <a:r>
              <a:rPr lang="en-GB" sz="1100" b="1" dirty="0">
                <a:solidFill>
                  <a:prstClr val="black"/>
                </a:solidFill>
              </a:rPr>
              <a:t>   1,561      </a:t>
            </a:r>
            <a:r>
              <a:rPr lang="en-GB" sz="1100" dirty="0">
                <a:solidFill>
                  <a:prstClr val="black"/>
                </a:solidFill>
              </a:rPr>
              <a:t>Banking specialist &amp; banking economist</a:t>
            </a:r>
          </a:p>
          <a:p>
            <a:pPr lvl="0">
              <a:spcBef>
                <a:spcPts val="0"/>
              </a:spcBef>
              <a:buFont typeface="Wingdings" charset="2"/>
              <a:buChar char="§"/>
            </a:pPr>
            <a:r>
              <a:rPr lang="en-GB" sz="1100" b="1" dirty="0">
                <a:solidFill>
                  <a:prstClr val="black"/>
                </a:solidFill>
              </a:rPr>
              <a:t>   3,900</a:t>
            </a:r>
            <a:r>
              <a:rPr lang="en-GB" sz="1100" dirty="0">
                <a:solidFill>
                  <a:prstClr val="black"/>
                </a:solidFill>
              </a:rPr>
              <a:t>      Trainees</a:t>
            </a:r>
          </a:p>
          <a:p>
            <a:pPr lvl="0">
              <a:spcBef>
                <a:spcPts val="0"/>
              </a:spcBef>
              <a:buFont typeface="Wingdings" charset="2"/>
              <a:buChar char="§"/>
            </a:pPr>
            <a:r>
              <a:rPr lang="en-GB" sz="1100" b="1" dirty="0">
                <a:solidFill>
                  <a:prstClr val="black"/>
                </a:solidFill>
              </a:rPr>
              <a:t>   2,300     </a:t>
            </a:r>
            <a:r>
              <a:rPr lang="en-GB" sz="1100" dirty="0">
                <a:solidFill>
                  <a:prstClr val="black"/>
                </a:solidFill>
              </a:rPr>
              <a:t> Professional speeches</a:t>
            </a:r>
          </a:p>
          <a:p>
            <a:pPr lvl="0">
              <a:spcBef>
                <a:spcPts val="0"/>
              </a:spcBef>
              <a:buFont typeface="Wingdings" charset="2"/>
              <a:buChar char="§"/>
            </a:pPr>
            <a:r>
              <a:rPr lang="en-GB" sz="1100" b="1" dirty="0">
                <a:solidFill>
                  <a:prstClr val="black"/>
                </a:solidFill>
              </a:rPr>
              <a:t>   399</a:t>
            </a:r>
            <a:r>
              <a:rPr lang="en-GB" sz="1100" dirty="0">
                <a:solidFill>
                  <a:prstClr val="black"/>
                </a:solidFill>
              </a:rPr>
              <a:t>         Training and coaching sessions</a:t>
            </a:r>
          </a:p>
          <a:p>
            <a:pPr lvl="0">
              <a:spcBef>
                <a:spcPts val="0"/>
              </a:spcBef>
              <a:buFont typeface="Wingdings" charset="2"/>
              <a:buChar char="§"/>
            </a:pPr>
            <a:r>
              <a:rPr lang="en-GB" sz="1100" b="1" dirty="0">
                <a:solidFill>
                  <a:prstClr val="black"/>
                </a:solidFill>
              </a:rPr>
              <a:t>   43,470</a:t>
            </a:r>
            <a:r>
              <a:rPr lang="en-GB" sz="1100" dirty="0">
                <a:solidFill>
                  <a:prstClr val="black"/>
                </a:solidFill>
              </a:rPr>
              <a:t>    Seminar &amp; training participants</a:t>
            </a:r>
          </a:p>
          <a:p>
            <a:endParaRPr lang="en-GB" sz="1100" dirty="0"/>
          </a:p>
        </p:txBody>
      </p:sp>
      <p:sp>
        <p:nvSpPr>
          <p:cNvPr id="6" name="Textplatzhalter 5"/>
          <p:cNvSpPr>
            <a:spLocks noGrp="1"/>
          </p:cNvSpPr>
          <p:nvPr>
            <p:ph type="body" sz="half" idx="15"/>
          </p:nvPr>
        </p:nvSpPr>
        <p:spPr/>
        <p:txBody>
          <a:bodyPr/>
          <a:lstStyle/>
          <a:p>
            <a:r>
              <a:rPr lang="en-GB" dirty="0"/>
              <a:t>Fs departments</a:t>
            </a:r>
          </a:p>
        </p:txBody>
      </p:sp>
      <p:grpSp>
        <p:nvGrpSpPr>
          <p:cNvPr id="37" name="Gruppierung 36"/>
          <p:cNvGrpSpPr/>
          <p:nvPr/>
        </p:nvGrpSpPr>
        <p:grpSpPr>
          <a:xfrm>
            <a:off x="470483" y="4692206"/>
            <a:ext cx="7343481" cy="1517906"/>
            <a:chOff x="613457" y="4416578"/>
            <a:chExt cx="7523654" cy="1517906"/>
          </a:xfrm>
        </p:grpSpPr>
        <p:sp>
          <p:nvSpPr>
            <p:cNvPr id="22" name="Rechteck 21"/>
            <p:cNvSpPr/>
            <p:nvPr/>
          </p:nvSpPr>
          <p:spPr>
            <a:xfrm>
              <a:off x="613457" y="4416578"/>
              <a:ext cx="1482408" cy="486619"/>
            </a:xfrm>
            <a:prstGeom prst="rect">
              <a:avLst/>
            </a:prstGeom>
            <a:solidFill>
              <a:srgbClr val="173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b="1" dirty="0"/>
                <a:t> LEADERSHIP</a:t>
              </a:r>
            </a:p>
          </p:txBody>
        </p:sp>
        <p:sp>
          <p:nvSpPr>
            <p:cNvPr id="23" name="Rechteck 22"/>
            <p:cNvSpPr/>
            <p:nvPr/>
          </p:nvSpPr>
          <p:spPr>
            <a:xfrm>
              <a:off x="2125069" y="4416578"/>
              <a:ext cx="1482408" cy="486619"/>
            </a:xfrm>
            <a:prstGeom prst="rect">
              <a:avLst/>
            </a:prstGeom>
            <a:solidFill>
              <a:srgbClr val="173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b="1" dirty="0"/>
                <a:t> STRATEGY</a:t>
              </a:r>
            </a:p>
          </p:txBody>
        </p:sp>
        <p:sp>
          <p:nvSpPr>
            <p:cNvPr id="24" name="Rechteck 23"/>
            <p:cNvSpPr/>
            <p:nvPr/>
          </p:nvSpPr>
          <p:spPr>
            <a:xfrm>
              <a:off x="3634867" y="4416578"/>
              <a:ext cx="1482408" cy="486619"/>
            </a:xfrm>
            <a:prstGeom prst="rect">
              <a:avLst/>
            </a:prstGeom>
            <a:solidFill>
              <a:srgbClr val="173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b="1" dirty="0"/>
                <a:t> MARKETING &amp; SALES</a:t>
              </a:r>
            </a:p>
          </p:txBody>
        </p:sp>
        <p:sp>
          <p:nvSpPr>
            <p:cNvPr id="25" name="Rechteck 24"/>
            <p:cNvSpPr/>
            <p:nvPr/>
          </p:nvSpPr>
          <p:spPr>
            <a:xfrm>
              <a:off x="5143355" y="4416578"/>
              <a:ext cx="1482408" cy="486619"/>
            </a:xfrm>
            <a:prstGeom prst="rect">
              <a:avLst/>
            </a:prstGeom>
            <a:solidFill>
              <a:srgbClr val="173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100" b="1" dirty="0"/>
                <a:t>MITTELSTAND &amp; FAMILY BUSINESS</a:t>
              </a:r>
            </a:p>
          </p:txBody>
        </p:sp>
        <p:sp>
          <p:nvSpPr>
            <p:cNvPr id="26" name="Rechteck 25"/>
            <p:cNvSpPr/>
            <p:nvPr/>
          </p:nvSpPr>
          <p:spPr>
            <a:xfrm>
              <a:off x="6654703" y="4416578"/>
              <a:ext cx="1482408" cy="486619"/>
            </a:xfrm>
            <a:prstGeom prst="rect">
              <a:avLst/>
            </a:prstGeom>
            <a:solidFill>
              <a:srgbClr val="173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b="1" dirty="0"/>
                <a:t>ENTREPRENEURSHIP &amp; INNOVATION</a:t>
              </a:r>
            </a:p>
          </p:txBody>
        </p:sp>
        <p:sp>
          <p:nvSpPr>
            <p:cNvPr id="27" name="Rechteck 26"/>
            <p:cNvSpPr/>
            <p:nvPr/>
          </p:nvSpPr>
          <p:spPr>
            <a:xfrm>
              <a:off x="613457" y="5447865"/>
              <a:ext cx="1482408" cy="486619"/>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GB" sz="1100" b="1" dirty="0"/>
                <a:t>GOVERNANCE </a:t>
              </a:r>
              <a:br>
                <a:rPr lang="en-GB" sz="1100" b="1" dirty="0"/>
              </a:br>
              <a:r>
                <a:rPr lang="en-GB" sz="1100" b="1" dirty="0"/>
                <a:t>&amp; AUDIT</a:t>
              </a:r>
            </a:p>
          </p:txBody>
        </p:sp>
        <p:sp>
          <p:nvSpPr>
            <p:cNvPr id="28" name="Rechteck 27"/>
            <p:cNvSpPr/>
            <p:nvPr/>
          </p:nvSpPr>
          <p:spPr>
            <a:xfrm>
              <a:off x="613457" y="4932881"/>
              <a:ext cx="1482408" cy="4866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b="1" dirty="0"/>
                <a:t>MONEY </a:t>
              </a:r>
            </a:p>
            <a:p>
              <a:r>
                <a:rPr lang="en-GB" sz="1100" b="1" dirty="0"/>
                <a:t>&amp; CREDIT</a:t>
              </a:r>
            </a:p>
          </p:txBody>
        </p:sp>
        <p:sp>
          <p:nvSpPr>
            <p:cNvPr id="29" name="Rechteck 28"/>
            <p:cNvSpPr/>
            <p:nvPr/>
          </p:nvSpPr>
          <p:spPr>
            <a:xfrm>
              <a:off x="5143355" y="4932881"/>
              <a:ext cx="1482408" cy="4866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b="1" dirty="0"/>
                <a:t>CORPORATE </a:t>
              </a:r>
            </a:p>
            <a:p>
              <a:r>
                <a:rPr lang="en-GB" sz="1100" b="1" dirty="0"/>
                <a:t>FINANCE</a:t>
              </a:r>
            </a:p>
          </p:txBody>
        </p:sp>
        <p:sp>
          <p:nvSpPr>
            <p:cNvPr id="30" name="Rechteck 29"/>
            <p:cNvSpPr/>
            <p:nvPr/>
          </p:nvSpPr>
          <p:spPr>
            <a:xfrm>
              <a:off x="6654703" y="4932881"/>
              <a:ext cx="1482408" cy="4866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b="1" dirty="0"/>
                <a:t>SUSTAINABLE </a:t>
              </a:r>
            </a:p>
            <a:p>
              <a:r>
                <a:rPr lang="en-GB" sz="1100" b="1" dirty="0"/>
                <a:t>DEVELOPMENT</a:t>
              </a:r>
            </a:p>
          </p:txBody>
        </p:sp>
        <p:sp>
          <p:nvSpPr>
            <p:cNvPr id="31" name="Rechteck 30"/>
            <p:cNvSpPr/>
            <p:nvPr/>
          </p:nvSpPr>
          <p:spPr>
            <a:xfrm>
              <a:off x="2125069" y="5447865"/>
              <a:ext cx="1482408" cy="486619"/>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GB" sz="1100" b="1" dirty="0"/>
                <a:t>IT &amp; </a:t>
              </a:r>
            </a:p>
            <a:p>
              <a:r>
                <a:rPr lang="en-GB" sz="1100" b="1" dirty="0"/>
                <a:t>DIGITALISATION</a:t>
              </a:r>
            </a:p>
          </p:txBody>
        </p:sp>
        <p:sp>
          <p:nvSpPr>
            <p:cNvPr id="32" name="Rechteck 31"/>
            <p:cNvSpPr/>
            <p:nvPr/>
          </p:nvSpPr>
          <p:spPr>
            <a:xfrm>
              <a:off x="5143355" y="5447865"/>
              <a:ext cx="1482408" cy="486619"/>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GB" sz="1100" b="1" dirty="0"/>
            </a:p>
            <a:p>
              <a:r>
                <a:rPr lang="en-GB" sz="1100" b="1" dirty="0"/>
                <a:t>TECHNOLOGY &amp;</a:t>
              </a:r>
            </a:p>
            <a:p>
              <a:r>
                <a:rPr lang="en-GB" sz="1100" b="1" dirty="0"/>
                <a:t>OPERATIONS</a:t>
              </a:r>
            </a:p>
            <a:p>
              <a:endParaRPr lang="en-GB" sz="1100" b="1" dirty="0"/>
            </a:p>
          </p:txBody>
        </p:sp>
        <p:sp>
          <p:nvSpPr>
            <p:cNvPr id="33" name="Rechteck 32"/>
            <p:cNvSpPr/>
            <p:nvPr/>
          </p:nvSpPr>
          <p:spPr>
            <a:xfrm>
              <a:off x="3634867" y="5447865"/>
              <a:ext cx="1482408" cy="486619"/>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GB" sz="1100" b="1" dirty="0"/>
                <a:t>RISK &amp;</a:t>
              </a:r>
            </a:p>
            <a:p>
              <a:r>
                <a:rPr lang="en-GB" sz="1100" b="1" dirty="0"/>
                <a:t>COMPLIANCE</a:t>
              </a:r>
            </a:p>
          </p:txBody>
        </p:sp>
        <p:sp>
          <p:nvSpPr>
            <p:cNvPr id="34" name="Rechteck 33"/>
            <p:cNvSpPr/>
            <p:nvPr/>
          </p:nvSpPr>
          <p:spPr>
            <a:xfrm>
              <a:off x="6654703" y="5447865"/>
              <a:ext cx="1482408" cy="486619"/>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GB" sz="1100" b="1" dirty="0"/>
                <a:t>REAL ESTATE</a:t>
              </a:r>
            </a:p>
          </p:txBody>
        </p:sp>
        <p:sp>
          <p:nvSpPr>
            <p:cNvPr id="35" name="Rechteck 34"/>
            <p:cNvSpPr/>
            <p:nvPr/>
          </p:nvSpPr>
          <p:spPr>
            <a:xfrm>
              <a:off x="2125069" y="4932881"/>
              <a:ext cx="1482408" cy="4866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b="1" dirty="0"/>
                <a:t>INSURANCE</a:t>
              </a:r>
            </a:p>
          </p:txBody>
        </p:sp>
        <p:sp>
          <p:nvSpPr>
            <p:cNvPr id="36" name="Rechteck 35"/>
            <p:cNvSpPr/>
            <p:nvPr/>
          </p:nvSpPr>
          <p:spPr>
            <a:xfrm>
              <a:off x="3634867" y="4932881"/>
              <a:ext cx="1482408" cy="4866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b="1" dirty="0"/>
                <a:t>BANKING &amp; WEALTH</a:t>
              </a:r>
            </a:p>
            <a:p>
              <a:r>
                <a:rPr lang="en-GB" sz="1100" b="1" dirty="0"/>
                <a:t>MANAGEMENT</a:t>
              </a:r>
            </a:p>
          </p:txBody>
        </p:sp>
      </p:grpSp>
    </p:spTree>
    <p:extLst>
      <p:ext uri="{BB962C8B-B14F-4D97-AF65-F5344CB8AC3E}">
        <p14:creationId xmlns:p14="http://schemas.microsoft.com/office/powerpoint/2010/main" val="6150774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International</a:t>
            </a:r>
            <a:br>
              <a:rPr lang="en-GB" dirty="0"/>
            </a:br>
            <a:r>
              <a:rPr lang="en-GB" dirty="0"/>
              <a:t>advisory services</a:t>
            </a:r>
          </a:p>
        </p:txBody>
      </p:sp>
      <p:sp>
        <p:nvSpPr>
          <p:cNvPr id="6" name="Textplatzhalter 5"/>
          <p:cNvSpPr>
            <a:spLocks noGrp="1"/>
          </p:cNvSpPr>
          <p:nvPr>
            <p:ph type="body" sz="half" idx="15"/>
          </p:nvPr>
        </p:nvSpPr>
        <p:spPr>
          <a:xfrm>
            <a:off x="385576" y="219977"/>
            <a:ext cx="4131000" cy="285289"/>
          </a:xfrm>
        </p:spPr>
        <p:txBody>
          <a:bodyPr/>
          <a:lstStyle/>
          <a:p>
            <a:r>
              <a:rPr lang="en-GB" dirty="0"/>
              <a:t>Fs departments</a:t>
            </a:r>
          </a:p>
        </p:txBody>
      </p:sp>
      <p:grpSp>
        <p:nvGrpSpPr>
          <p:cNvPr id="47" name="Gruppieren 8">
            <a:extLst>
              <a:ext uri="{FF2B5EF4-FFF2-40B4-BE49-F238E27FC236}">
                <a16:creationId xmlns:a16="http://schemas.microsoft.com/office/drawing/2014/main" id="{509382E8-977D-5B4E-B3C1-A29144EF490A}"/>
              </a:ext>
            </a:extLst>
          </p:cNvPr>
          <p:cNvGrpSpPr/>
          <p:nvPr/>
        </p:nvGrpSpPr>
        <p:grpSpPr>
          <a:xfrm>
            <a:off x="4887804" y="2439560"/>
            <a:ext cx="4174030" cy="2565696"/>
            <a:chOff x="76200" y="966066"/>
            <a:chExt cx="8875448" cy="4734340"/>
          </a:xfrm>
        </p:grpSpPr>
        <p:pic>
          <p:nvPicPr>
            <p:cNvPr id="48" name="Grafik 9">
              <a:extLst>
                <a:ext uri="{FF2B5EF4-FFF2-40B4-BE49-F238E27FC236}">
                  <a16:creationId xmlns:a16="http://schemas.microsoft.com/office/drawing/2014/main" id="{9635BB86-49A2-2E4A-9B55-129C77504DB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2501" y="966066"/>
              <a:ext cx="8779147" cy="4734340"/>
            </a:xfrm>
            <a:prstGeom prst="rect">
              <a:avLst/>
            </a:prstGeom>
          </p:spPr>
        </p:pic>
        <p:sp>
          <p:nvSpPr>
            <p:cNvPr id="49" name="Rechteck 10">
              <a:extLst>
                <a:ext uri="{FF2B5EF4-FFF2-40B4-BE49-F238E27FC236}">
                  <a16:creationId xmlns:a16="http://schemas.microsoft.com/office/drawing/2014/main" id="{82C936E4-8491-6145-A77B-47854245F060}"/>
                </a:ext>
              </a:extLst>
            </p:cNvPr>
            <p:cNvSpPr/>
            <p:nvPr/>
          </p:nvSpPr>
          <p:spPr bwMode="auto">
            <a:xfrm>
              <a:off x="76200" y="3984899"/>
              <a:ext cx="110" cy="169699"/>
            </a:xfrm>
            <a:prstGeom prst="rect">
              <a:avLst/>
            </a:prstGeom>
            <a:solidFill>
              <a:sysClr val="window" lastClr="FFFFFF"/>
            </a:solidFill>
            <a:ln>
              <a:solidFill>
                <a:sysClr val="window" lastClr="FFFFFF"/>
              </a:solidFill>
            </a:ln>
            <a:effectLst/>
            <a:extLst/>
          </p:spPr>
          <p:txBody>
            <a:bodyPr vert="horz" wrap="none" lIns="0" tIns="0" rIns="0" bIns="0" numCol="1" rtlCol="0" anchor="ctr" anchorCtr="0" compatLnSpc="1">
              <a:prstTxWarp prst="textNoShape">
                <a:avLst/>
              </a:prstTxWarp>
              <a:spAutoFit/>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GB" sz="750" b="0" i="0" u="none" strike="noStrike" kern="0" cap="none" spc="0" normalizeH="0" baseline="0" noProof="0">
                <a:ln>
                  <a:noFill/>
                </a:ln>
                <a:solidFill>
                  <a:prstClr val="black"/>
                </a:solidFill>
                <a:effectLst/>
                <a:uLnTx/>
                <a:uFillTx/>
                <a:latin typeface="Arial" charset="0"/>
                <a:ea typeface="ＭＳ Ｐゴシック" pitchFamily="34" charset="-128"/>
              </a:endParaRPr>
            </a:p>
          </p:txBody>
        </p:sp>
      </p:grpSp>
      <p:sp>
        <p:nvSpPr>
          <p:cNvPr id="61" name="Textplatzhalter 2"/>
          <p:cNvSpPr txBox="1">
            <a:spLocks/>
          </p:cNvSpPr>
          <p:nvPr/>
        </p:nvSpPr>
        <p:spPr>
          <a:xfrm>
            <a:off x="385633" y="2444796"/>
            <a:ext cx="2346539" cy="2823188"/>
          </a:xfrm>
          <a:prstGeom prst="rect">
            <a:avLst/>
          </a:prstGeom>
        </p:spPr>
        <p:txBody>
          <a:bodyPr vert="horz" lIns="91440" tIns="45720" rIns="91440" bIns="45720" rtlCol="0">
            <a:normAutofit/>
          </a:bodyPr>
          <a:lstStyle>
            <a:lvl1pPr marL="0" indent="0" algn="l" defTabSz="685800" rtl="0" eaLnBrk="1" latinLnBrk="0" hangingPunct="1">
              <a:lnSpc>
                <a:spcPts val="1200"/>
              </a:lnSpc>
              <a:spcBef>
                <a:spcPts val="750"/>
              </a:spcBef>
              <a:buFont typeface="Arial" panose="020B0604020202020204" pitchFamily="34" charset="0"/>
              <a:buNone/>
              <a:defRPr sz="900" kern="1200">
                <a:solidFill>
                  <a:schemeClr val="tx1"/>
                </a:solidFill>
                <a:latin typeface="+mj-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marL="0" marR="0" lvl="0" indent="0" algn="l" defTabSz="685800" rtl="0" eaLnBrk="1" fontAlgn="auto" latinLnBrk="0" hangingPunct="1">
              <a:lnSpc>
                <a:spcPts val="1200"/>
              </a:lnSpc>
              <a:spcBef>
                <a:spcPts val="0"/>
              </a:spcBef>
              <a:spcAft>
                <a:spcPts val="1000"/>
              </a:spcAft>
              <a:buClrTx/>
              <a:buSzTx/>
              <a:buFont typeface="Arial" panose="020B0604020202020204" pitchFamily="34" charset="0"/>
              <a:buNone/>
              <a:tabLst/>
              <a:defRPr/>
            </a:pPr>
            <a:r>
              <a:rPr kumimoji="0" lang="en-GB" sz="1100" b="1" i="0" u="none" strike="noStrike" kern="1200" cap="none" spc="0" normalizeH="0" baseline="0" noProof="0" dirty="0">
                <a:ln>
                  <a:noFill/>
                </a:ln>
                <a:solidFill>
                  <a:srgbClr val="000000"/>
                </a:solidFill>
                <a:effectLst/>
                <a:uLnTx/>
                <a:uFillTx/>
                <a:latin typeface="Calibri" panose="020F0502020204030204"/>
                <a:ea typeface="+mn-ea"/>
                <a:cs typeface="+mn-cs"/>
              </a:rPr>
              <a:t>               TRAINING &amp; EDUCATION</a:t>
            </a:r>
            <a:r>
              <a:rPr kumimoji="0" lang="en-GB" sz="1100" b="1" i="0" u="none" strike="noStrike" kern="1200" cap="none" spc="0" normalizeH="0" baseline="0" noProof="0" dirty="0">
                <a:ln>
                  <a:noFill/>
                </a:ln>
                <a:solidFill>
                  <a:srgbClr val="000000"/>
                </a:solidFill>
                <a:effectLst/>
                <a:uLnTx/>
                <a:uFillTx/>
                <a:latin typeface="Calibri Light" panose="020F0302020204030204"/>
                <a:ea typeface="+mn-ea"/>
                <a:cs typeface="+mn-cs"/>
              </a:rPr>
              <a:t/>
            </a:r>
            <a:br>
              <a:rPr kumimoji="0" lang="en-GB" sz="1100" b="1" i="0" u="none" strike="noStrike" kern="1200" cap="none" spc="0" normalizeH="0" baseline="0" noProof="0" dirty="0">
                <a:ln>
                  <a:noFill/>
                </a:ln>
                <a:solidFill>
                  <a:srgbClr val="000000"/>
                </a:solidFill>
                <a:effectLst/>
                <a:uLnTx/>
                <a:uFillTx/>
                <a:latin typeface="Calibri Light" panose="020F0302020204030204"/>
                <a:ea typeface="+mn-ea"/>
                <a:cs typeface="+mn-cs"/>
              </a:rPr>
            </a:br>
            <a:r>
              <a:rPr kumimoji="0" lang="en-GB" sz="1100" b="1" i="0" u="none" strike="noStrike" kern="1200" cap="none" spc="0" normalizeH="0" baseline="0" noProof="0" dirty="0">
                <a:ln>
                  <a:noFill/>
                </a:ln>
                <a:solidFill>
                  <a:srgbClr val="000000"/>
                </a:solidFill>
                <a:effectLst/>
                <a:uLnTx/>
                <a:uFillTx/>
                <a:latin typeface="Calibri Light" panose="020F0302020204030204"/>
                <a:ea typeface="+mn-ea"/>
                <a:cs typeface="+mn-cs"/>
              </a:rPr>
              <a:t>               Our areas of excellence</a:t>
            </a:r>
            <a:endParaRPr kumimoji="0" lang="en-GB" sz="1000" b="1" i="0" u="none" strike="noStrike" kern="1200" cap="none" spc="0" normalizeH="0" baseline="0" noProof="0" dirty="0">
              <a:ln>
                <a:noFill/>
              </a:ln>
              <a:solidFill>
                <a:srgbClr val="000000"/>
              </a:solidFill>
              <a:effectLst/>
              <a:uLnTx/>
              <a:uFillTx/>
              <a:latin typeface="Calibri Light" panose="020F0302020204030204"/>
              <a:ea typeface="+mn-ea"/>
              <a:cs typeface="+mn-cs"/>
            </a:endParaRPr>
          </a:p>
          <a:p>
            <a:pPr marL="128588" marR="0" lvl="0" indent="-128588" algn="l" defTabSz="685800" rtl="0" eaLnBrk="1" fontAlgn="auto" latinLnBrk="0" hangingPunct="1">
              <a:lnSpc>
                <a:spcPts val="1200"/>
              </a:lnSpc>
              <a:spcBef>
                <a:spcPts val="0"/>
              </a:spcBef>
              <a:spcAft>
                <a:spcPts val="0"/>
              </a:spcAft>
              <a:buClrTx/>
              <a:buSzTx/>
              <a:buFont typeface="Wingdings" charset="2"/>
              <a:buChar char="§"/>
              <a:tabLst/>
              <a:defRPr/>
            </a:pPr>
            <a:r>
              <a:rPr kumimoji="0" lang="en-GB" sz="1100" b="0" i="0" u="none" strike="noStrike" kern="1200" cap="none" spc="0" normalizeH="0" baseline="0" noProof="0" dirty="0">
                <a:ln>
                  <a:noFill/>
                </a:ln>
                <a:solidFill>
                  <a:srgbClr val="000000"/>
                </a:solidFill>
                <a:effectLst/>
                <a:uLnTx/>
                <a:uFillTx/>
                <a:latin typeface="Calibri Light" panose="020F0302020204030204"/>
              </a:rPr>
              <a:t> Institution building and strategic </a:t>
            </a:r>
          </a:p>
          <a:p>
            <a:pPr marL="0" marR="0" lvl="0" indent="0" algn="l" defTabSz="685800" rtl="0" eaLnBrk="1" fontAlgn="auto" latinLnBrk="0" hangingPunct="1">
              <a:lnSpc>
                <a:spcPts val="1200"/>
              </a:lnSpc>
              <a:spcBef>
                <a:spcPts val="0"/>
              </a:spcBef>
              <a:spcAft>
                <a:spcPts val="0"/>
              </a:spcAft>
              <a:buClrTx/>
              <a:buSzTx/>
              <a:buFont typeface="Arial" panose="020B0604020202020204" pitchFamily="34" charset="0"/>
              <a:buNone/>
              <a:tabLst/>
              <a:defRPr/>
            </a:pPr>
            <a:r>
              <a:rPr kumimoji="0" lang="en-GB" sz="1100" b="0" i="0" u="none" strike="noStrike" kern="1200" cap="none" spc="0" normalizeH="0" baseline="0" noProof="0" dirty="0">
                <a:ln>
                  <a:noFill/>
                </a:ln>
                <a:solidFill>
                  <a:srgbClr val="000000"/>
                </a:solidFill>
                <a:effectLst/>
                <a:uLnTx/>
                <a:uFillTx/>
                <a:latin typeface="Calibri Light" panose="020F0302020204030204"/>
              </a:rPr>
              <a:t>     </a:t>
            </a:r>
            <a:r>
              <a:rPr kumimoji="0" lang="en-GB" sz="300" b="0" i="0" u="none" strike="noStrike" kern="1200" cap="none" spc="0" normalizeH="0" noProof="0" dirty="0">
                <a:ln>
                  <a:noFill/>
                </a:ln>
                <a:solidFill>
                  <a:srgbClr val="000000"/>
                </a:solidFill>
                <a:effectLst/>
                <a:uLnTx/>
                <a:uFillTx/>
                <a:latin typeface="Calibri Light" panose="020F0302020204030204"/>
              </a:rPr>
              <a:t> </a:t>
            </a:r>
            <a:r>
              <a:rPr kumimoji="0" lang="en-GB" sz="1100" b="0" i="0" u="none" strike="noStrike" kern="1200" cap="none" spc="0" normalizeH="0" baseline="0" noProof="0" dirty="0">
                <a:ln>
                  <a:noFill/>
                </a:ln>
                <a:solidFill>
                  <a:srgbClr val="000000"/>
                </a:solidFill>
                <a:effectLst/>
                <a:uLnTx/>
                <a:uFillTx/>
                <a:latin typeface="Calibri Light" panose="020F0302020204030204"/>
              </a:rPr>
              <a:t>partnerships with bank trainings  </a:t>
            </a:r>
          </a:p>
          <a:p>
            <a:pPr lvl="0">
              <a:spcBef>
                <a:spcPts val="0"/>
              </a:spcBef>
              <a:defRPr/>
            </a:pPr>
            <a:r>
              <a:rPr kumimoji="0" lang="en-GB" sz="1100" b="0" i="0" u="none" strike="noStrike" kern="1200" cap="none" spc="0" normalizeH="0" baseline="0" noProof="0" dirty="0">
                <a:ln>
                  <a:noFill/>
                </a:ln>
                <a:solidFill>
                  <a:srgbClr val="000000"/>
                </a:solidFill>
                <a:effectLst/>
                <a:uLnTx/>
                <a:uFillTx/>
                <a:latin typeface="Calibri Light" panose="020F0302020204030204"/>
              </a:rPr>
              <a:t>     </a:t>
            </a:r>
            <a:r>
              <a:rPr lang="en-GB" sz="700" dirty="0">
                <a:solidFill>
                  <a:srgbClr val="000000"/>
                </a:solidFill>
              </a:rPr>
              <a:t> </a:t>
            </a:r>
            <a:r>
              <a:rPr kumimoji="0" lang="en-GB" sz="1100" b="0" i="0" u="none" strike="noStrike" kern="1200" cap="none" spc="0" normalizeH="0" baseline="0" noProof="0" dirty="0">
                <a:ln>
                  <a:noFill/>
                </a:ln>
                <a:solidFill>
                  <a:srgbClr val="000000"/>
                </a:solidFill>
                <a:effectLst/>
                <a:uLnTx/>
                <a:uFillTx/>
                <a:latin typeface="Calibri Light" panose="020F0302020204030204"/>
              </a:rPr>
              <a:t>institutes </a:t>
            </a:r>
          </a:p>
          <a:p>
            <a:pPr marL="128588" marR="0" lvl="0" indent="-128588" algn="l" defTabSz="685800" rtl="0" eaLnBrk="1" fontAlgn="auto" latinLnBrk="0" hangingPunct="1">
              <a:lnSpc>
                <a:spcPts val="1050"/>
              </a:lnSpc>
              <a:spcBef>
                <a:spcPts val="0"/>
              </a:spcBef>
              <a:spcAft>
                <a:spcPts val="0"/>
              </a:spcAft>
              <a:buClrTx/>
              <a:buSzTx/>
              <a:buFont typeface="Wingdings" charset="2"/>
              <a:buChar char="§"/>
              <a:tabLst/>
              <a:defRPr/>
            </a:pPr>
            <a:r>
              <a:rPr kumimoji="0" lang="en-GB" sz="1100" b="0" i="0" u="none" strike="noStrike" kern="1200" cap="none" spc="0" normalizeH="0" baseline="0" noProof="0" dirty="0">
                <a:ln>
                  <a:noFill/>
                </a:ln>
                <a:solidFill>
                  <a:srgbClr val="000000"/>
                </a:solidFill>
                <a:effectLst/>
                <a:uLnTx/>
                <a:uFillTx/>
                <a:latin typeface="Calibri Light" panose="020F0302020204030204"/>
              </a:rPr>
              <a:t> Development finance e-campus</a:t>
            </a:r>
          </a:p>
          <a:p>
            <a:pPr marL="128588" marR="0" lvl="0" indent="-128588" algn="l" defTabSz="685800" rtl="0" eaLnBrk="1" fontAlgn="auto" latinLnBrk="0" hangingPunct="1">
              <a:lnSpc>
                <a:spcPts val="1050"/>
              </a:lnSpc>
              <a:spcBef>
                <a:spcPts val="0"/>
              </a:spcBef>
              <a:spcAft>
                <a:spcPts val="0"/>
              </a:spcAft>
              <a:buClrTx/>
              <a:buSzTx/>
              <a:buFont typeface="Wingdings" charset="2"/>
              <a:buChar char="§"/>
              <a:tabLst/>
              <a:defRPr/>
            </a:pPr>
            <a:r>
              <a:rPr kumimoji="0" lang="en-GB" sz="1100" b="0" i="0" u="none" strike="noStrike" kern="1200" cap="none" spc="0" normalizeH="0" baseline="0" noProof="0" dirty="0">
                <a:ln>
                  <a:noFill/>
                </a:ln>
                <a:solidFill>
                  <a:srgbClr val="000000"/>
                </a:solidFill>
                <a:effectLst/>
                <a:uLnTx/>
                <a:uFillTx/>
                <a:latin typeface="Calibri Light" panose="020F0302020204030204"/>
              </a:rPr>
              <a:t> Post- Experience degree</a:t>
            </a:r>
          </a:p>
          <a:p>
            <a:pPr marR="0" lvl="0" algn="l" defTabSz="685800" rtl="0" eaLnBrk="1" fontAlgn="auto" latinLnBrk="0" hangingPunct="1">
              <a:lnSpc>
                <a:spcPts val="1050"/>
              </a:lnSpc>
              <a:spcBef>
                <a:spcPts val="0"/>
              </a:spcBef>
              <a:spcAft>
                <a:spcPts val="0"/>
              </a:spcAft>
              <a:buClrTx/>
              <a:buSzTx/>
              <a:tabLst/>
              <a:defRPr/>
            </a:pPr>
            <a:r>
              <a:rPr lang="en-GB" sz="1100" noProof="0" dirty="0">
                <a:solidFill>
                  <a:srgbClr val="000000"/>
                </a:solidFill>
                <a:latin typeface="Calibri Light" panose="020F0302020204030204"/>
              </a:rPr>
              <a:t>     </a:t>
            </a:r>
            <a:r>
              <a:rPr kumimoji="0" lang="en-GB" sz="1100" b="0" i="0" u="none" strike="noStrike" kern="1200" cap="none" spc="0" normalizeH="0" baseline="0" noProof="0" dirty="0">
                <a:ln>
                  <a:noFill/>
                </a:ln>
                <a:solidFill>
                  <a:srgbClr val="000000"/>
                </a:solidFill>
                <a:effectLst/>
                <a:uLnTx/>
                <a:uFillTx/>
                <a:latin typeface="Calibri Light" panose="020F0302020204030204"/>
              </a:rPr>
              <a:t>programmes </a:t>
            </a:r>
          </a:p>
          <a:p>
            <a:pPr marL="128588" lvl="0" indent="-128588">
              <a:lnSpc>
                <a:spcPts val="1050"/>
              </a:lnSpc>
              <a:spcBef>
                <a:spcPts val="0"/>
              </a:spcBef>
              <a:buFont typeface="Wingdings" charset="2"/>
              <a:buChar char="§"/>
              <a:defRPr/>
            </a:pPr>
            <a:r>
              <a:rPr kumimoji="0" lang="en-GB" sz="1100" b="0" i="0" u="none" strike="noStrike" kern="1200" cap="none" spc="0" normalizeH="0" baseline="0" noProof="0" dirty="0">
                <a:ln>
                  <a:noFill/>
                </a:ln>
                <a:solidFill>
                  <a:srgbClr val="000000"/>
                </a:solidFill>
                <a:effectLst/>
                <a:uLnTx/>
                <a:uFillTx/>
                <a:latin typeface="Calibri Light" panose="020F0302020204030204"/>
                <a:ea typeface="+mn-ea"/>
                <a:cs typeface="+mn-cs"/>
              </a:rPr>
              <a:t> Open Enrolment and Tailor Made </a:t>
            </a:r>
          </a:p>
          <a:p>
            <a:pPr marL="0" marR="0" lvl="0" indent="0" algn="l" defTabSz="685800" rtl="0" eaLnBrk="1" fontAlgn="auto" latinLnBrk="0" hangingPunct="1">
              <a:lnSpc>
                <a:spcPts val="1050"/>
              </a:lnSpc>
              <a:spcBef>
                <a:spcPts val="0"/>
              </a:spcBef>
              <a:spcAft>
                <a:spcPts val="0"/>
              </a:spcAft>
              <a:buClrTx/>
              <a:buSzTx/>
              <a:buFont typeface="Arial" panose="020B0604020202020204" pitchFamily="34" charset="0"/>
              <a:buNone/>
              <a:tabLst/>
              <a:defRPr/>
            </a:pPr>
            <a:r>
              <a:rPr kumimoji="0" lang="en-GB" sz="1100" b="0" i="0" u="none" strike="noStrike" kern="1200" cap="none" spc="0" normalizeH="0" baseline="0" noProof="0" dirty="0">
                <a:ln>
                  <a:noFill/>
                </a:ln>
                <a:solidFill>
                  <a:srgbClr val="000000"/>
                </a:solidFill>
                <a:effectLst/>
                <a:uLnTx/>
                <a:uFillTx/>
                <a:latin typeface="Calibri Light" panose="020F0302020204030204"/>
                <a:ea typeface="+mn-ea"/>
                <a:cs typeface="+mn-cs"/>
              </a:rPr>
              <a:t>     Executive Education Programmes</a:t>
            </a:r>
            <a:endParaRPr kumimoji="0" lang="en-GB" sz="1100" b="0" i="0" u="none" strike="noStrike" kern="1200" cap="none" spc="0" normalizeH="0" baseline="0" noProof="0" dirty="0">
              <a:ln>
                <a:noFill/>
              </a:ln>
              <a:solidFill>
                <a:sysClr val="windowText" lastClr="000000"/>
              </a:solidFill>
              <a:effectLst/>
              <a:uLnTx/>
              <a:uFillTx/>
              <a:latin typeface="Calibri Light" panose="020F0302020204030204"/>
              <a:ea typeface="+mn-ea"/>
              <a:cs typeface="+mn-cs"/>
            </a:endParaRPr>
          </a:p>
        </p:txBody>
      </p:sp>
      <p:pic>
        <p:nvPicPr>
          <p:cNvPr id="62" name="Bild 6">
            <a:extLst>
              <a:ext uri="{FF2B5EF4-FFF2-40B4-BE49-F238E27FC236}">
                <a16:creationId xmlns:a16="http://schemas.microsoft.com/office/drawing/2014/main" id="{C45E2654-E4BC-C545-92EC-41C39485EE9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7744" y="2518104"/>
            <a:ext cx="255780" cy="231737"/>
          </a:xfrm>
          <a:prstGeom prst="rect">
            <a:avLst/>
          </a:prstGeom>
        </p:spPr>
      </p:pic>
      <p:sp>
        <p:nvSpPr>
          <p:cNvPr id="63" name="Textplatzhalter 3"/>
          <p:cNvSpPr txBox="1">
            <a:spLocks/>
          </p:cNvSpPr>
          <p:nvPr/>
        </p:nvSpPr>
        <p:spPr>
          <a:xfrm>
            <a:off x="2980400" y="2439560"/>
            <a:ext cx="2011714" cy="1046351"/>
          </a:xfrm>
          <a:prstGeom prst="rect">
            <a:avLst/>
          </a:prstGeom>
        </p:spPr>
        <p:txBody>
          <a:bodyPr vert="horz" lIns="91440" tIns="45720" rIns="91440" bIns="45720" rtlCol="0">
            <a:noAutofit/>
          </a:bodyPr>
          <a:lstStyle>
            <a:lvl1pPr marL="0" indent="0" algn="l" defTabSz="685800" rtl="0" eaLnBrk="1" latinLnBrk="0" hangingPunct="1">
              <a:lnSpc>
                <a:spcPts val="1200"/>
              </a:lnSpc>
              <a:spcBef>
                <a:spcPts val="750"/>
              </a:spcBef>
              <a:buFontTx/>
              <a:buNone/>
              <a:defRPr sz="900" kern="1200">
                <a:solidFill>
                  <a:schemeClr val="tx1"/>
                </a:solidFill>
                <a:latin typeface="+mj-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ts val="1200"/>
              </a:lnSpc>
              <a:spcBef>
                <a:spcPts val="0"/>
              </a:spcBef>
              <a:spcAft>
                <a:spcPts val="1000"/>
              </a:spcAft>
              <a:buClrTx/>
              <a:buSzTx/>
              <a:buFontTx/>
              <a:buNone/>
              <a:tabLst/>
              <a:defRPr/>
            </a:pPr>
            <a:r>
              <a:rPr kumimoji="0" lang="en-GB" sz="1100" b="1" i="0" u="none" strike="noStrike" kern="1200" cap="none" spc="0" normalizeH="0" baseline="0" noProof="0" dirty="0">
                <a:ln>
                  <a:noFill/>
                </a:ln>
                <a:solidFill>
                  <a:srgbClr val="000000"/>
                </a:solidFill>
                <a:effectLst/>
                <a:uLnTx/>
                <a:uFillTx/>
                <a:latin typeface="Calibri" panose="020F0502020204030204"/>
                <a:ea typeface="+mn-ea"/>
                <a:cs typeface="+mn-cs"/>
              </a:rPr>
              <a:t>              RESEARCH &amp; POLICIES</a:t>
            </a:r>
            <a:br>
              <a:rPr kumimoji="0" lang="en-GB" sz="1100" b="1" i="0" u="none" strike="noStrike" kern="1200" cap="none" spc="0" normalizeH="0" baseline="0" noProof="0" dirty="0">
                <a:ln>
                  <a:noFill/>
                </a:ln>
                <a:solidFill>
                  <a:srgbClr val="000000"/>
                </a:solidFill>
                <a:effectLst/>
                <a:uLnTx/>
                <a:uFillTx/>
                <a:latin typeface="Calibri" panose="020F0502020204030204"/>
                <a:ea typeface="+mn-ea"/>
                <a:cs typeface="+mn-cs"/>
              </a:rPr>
            </a:br>
            <a:r>
              <a:rPr kumimoji="0" lang="en-GB" sz="1100" b="1" i="0" u="none" strike="noStrike" kern="1200" cap="none" spc="0" normalizeH="0" baseline="0" noProof="0" dirty="0">
                <a:ln>
                  <a:noFill/>
                </a:ln>
                <a:solidFill>
                  <a:srgbClr val="000000"/>
                </a:solidFill>
                <a:effectLst/>
                <a:uLnTx/>
                <a:uFillTx/>
                <a:latin typeface="Calibri" panose="020F0502020204030204"/>
                <a:ea typeface="+mn-ea"/>
                <a:cs typeface="+mn-cs"/>
              </a:rPr>
              <a:t>              IAS analytical unit</a:t>
            </a:r>
          </a:p>
          <a:p>
            <a:pPr marL="128588" marR="0" lvl="0" indent="-128588" algn="l" defTabSz="685800" rtl="0" eaLnBrk="1" fontAlgn="auto" latinLnBrk="0" hangingPunct="1">
              <a:lnSpc>
                <a:spcPts val="1200"/>
              </a:lnSpc>
              <a:spcBef>
                <a:spcPts val="0"/>
              </a:spcBef>
              <a:spcAft>
                <a:spcPts val="0"/>
              </a:spcAft>
              <a:buClrTx/>
              <a:buSzTx/>
              <a:buFont typeface="Wingdings" charset="2"/>
              <a:buChar char="§"/>
              <a:tabLst/>
              <a:defRPr/>
            </a:pPr>
            <a:r>
              <a:rPr kumimoji="0" lang="en-GB" sz="1100" b="0" i="0" u="none" strike="noStrike" kern="1200" cap="none" spc="0" normalizeH="0" baseline="0" noProof="0" dirty="0">
                <a:ln>
                  <a:noFill/>
                </a:ln>
                <a:solidFill>
                  <a:srgbClr val="000000"/>
                </a:solidFill>
                <a:effectLst/>
                <a:uLnTx/>
                <a:uFillTx/>
                <a:latin typeface="Calibri Light" panose="020F0302020204030204"/>
                <a:ea typeface="+mn-ea"/>
                <a:cs typeface="+mn-cs"/>
              </a:rPr>
              <a:t> Study &amp; in-depth analysis</a:t>
            </a:r>
          </a:p>
          <a:p>
            <a:pPr marL="128588" marR="0" lvl="0" indent="-128588" algn="l" defTabSz="685800" rtl="0" eaLnBrk="1" fontAlgn="auto" latinLnBrk="0" hangingPunct="1">
              <a:lnSpc>
                <a:spcPts val="1050"/>
              </a:lnSpc>
              <a:spcBef>
                <a:spcPts val="0"/>
              </a:spcBef>
              <a:spcAft>
                <a:spcPts val="0"/>
              </a:spcAft>
              <a:buClrTx/>
              <a:buSzTx/>
              <a:buFont typeface="Wingdings" charset="2"/>
              <a:buChar char="§"/>
              <a:tabLst/>
              <a:defRPr/>
            </a:pPr>
            <a:r>
              <a:rPr kumimoji="0" lang="en-GB" sz="1100" b="0" i="0" u="none" strike="noStrike" kern="1200" cap="none" spc="0" normalizeH="0" baseline="0" noProof="0" dirty="0">
                <a:ln>
                  <a:noFill/>
                </a:ln>
                <a:solidFill>
                  <a:srgbClr val="000000"/>
                </a:solidFill>
                <a:effectLst/>
                <a:uLnTx/>
                <a:uFillTx/>
                <a:latin typeface="Calibri Light" panose="020F0302020204030204"/>
                <a:ea typeface="+mn-ea"/>
                <a:cs typeface="+mn-cs"/>
              </a:rPr>
              <a:t> Policy advice</a:t>
            </a:r>
          </a:p>
          <a:p>
            <a:pPr marL="128588" marR="0" lvl="0" indent="-128588" algn="l" defTabSz="685800" rtl="0" eaLnBrk="1" fontAlgn="auto" latinLnBrk="0" hangingPunct="1">
              <a:lnSpc>
                <a:spcPts val="1050"/>
              </a:lnSpc>
              <a:spcBef>
                <a:spcPts val="0"/>
              </a:spcBef>
              <a:spcAft>
                <a:spcPts val="0"/>
              </a:spcAft>
              <a:buClrTx/>
              <a:buSzTx/>
              <a:buFont typeface="Wingdings" charset="2"/>
              <a:buChar char="§"/>
              <a:tabLst/>
              <a:defRPr/>
            </a:pPr>
            <a:r>
              <a:rPr kumimoji="0" lang="en-GB" sz="1100" b="0" i="0" u="none" strike="noStrike" kern="1200" cap="none" spc="0" normalizeH="0" baseline="0" noProof="0" dirty="0">
                <a:ln>
                  <a:noFill/>
                </a:ln>
                <a:solidFill>
                  <a:srgbClr val="000000"/>
                </a:solidFill>
                <a:effectLst/>
                <a:uLnTx/>
                <a:uFillTx/>
                <a:latin typeface="Calibri Light" panose="020F0302020204030204"/>
                <a:ea typeface="+mn-ea"/>
                <a:cs typeface="+mn-cs"/>
              </a:rPr>
              <a:t> Assessments</a:t>
            </a:r>
          </a:p>
          <a:p>
            <a:pPr marL="128588" marR="0" lvl="0" indent="-128588" algn="l" defTabSz="685800" rtl="0" eaLnBrk="1" fontAlgn="auto" latinLnBrk="0" hangingPunct="1">
              <a:lnSpc>
                <a:spcPts val="1050"/>
              </a:lnSpc>
              <a:spcBef>
                <a:spcPts val="0"/>
              </a:spcBef>
              <a:spcAft>
                <a:spcPts val="0"/>
              </a:spcAft>
              <a:buClrTx/>
              <a:buSzTx/>
              <a:buFont typeface="Wingdings" charset="2"/>
              <a:buChar char="§"/>
              <a:tabLst/>
              <a:defRPr/>
            </a:pPr>
            <a:r>
              <a:rPr kumimoji="0" lang="en-GB" sz="1100" b="0" i="0" u="none" strike="noStrike" kern="1200" cap="none" spc="0" normalizeH="0" baseline="0" noProof="0" dirty="0">
                <a:ln>
                  <a:noFill/>
                </a:ln>
                <a:solidFill>
                  <a:srgbClr val="000000"/>
                </a:solidFill>
                <a:effectLst/>
                <a:uLnTx/>
                <a:uFillTx/>
                <a:latin typeface="Calibri Light" panose="020F0302020204030204"/>
                <a:ea typeface="+mn-ea"/>
                <a:cs typeface="+mn-cs"/>
              </a:rPr>
              <a:t> Research &amp; data </a:t>
            </a:r>
          </a:p>
          <a:p>
            <a:pPr marL="0" marR="0" lvl="0" indent="0" algn="l" defTabSz="685800" rtl="0" eaLnBrk="1" fontAlgn="auto" latinLnBrk="0" hangingPunct="1">
              <a:lnSpc>
                <a:spcPts val="1200"/>
              </a:lnSpc>
              <a:spcBef>
                <a:spcPts val="0"/>
              </a:spcBef>
              <a:spcAft>
                <a:spcPts val="0"/>
              </a:spcAft>
              <a:buClrTx/>
              <a:buSzTx/>
              <a:buFont typeface="Wingdings" charset="2"/>
              <a:buChar char="§"/>
              <a:tabLst/>
              <a:defRPr/>
            </a:pPr>
            <a:endParaRPr kumimoji="0" lang="en-GB" sz="1050" b="0" i="0" u="none" strike="noStrike" kern="1200" cap="none" spc="0" normalizeH="0" baseline="0" noProof="0" dirty="0">
              <a:ln>
                <a:noFill/>
              </a:ln>
              <a:solidFill>
                <a:srgbClr val="000000"/>
              </a:solidFill>
              <a:effectLst/>
              <a:uLnTx/>
              <a:uFillTx/>
              <a:latin typeface="Calibri Light" panose="020F0302020204030204"/>
              <a:ea typeface="+mn-ea"/>
              <a:cs typeface="+mn-cs"/>
            </a:endParaRPr>
          </a:p>
          <a:p>
            <a:pPr marL="0" marR="0" lvl="0" indent="0" algn="l" defTabSz="685800" rtl="0" eaLnBrk="1" fontAlgn="auto" latinLnBrk="0" hangingPunct="1">
              <a:lnSpc>
                <a:spcPts val="1200"/>
              </a:lnSpc>
              <a:spcBef>
                <a:spcPts val="750"/>
              </a:spcBef>
              <a:spcAft>
                <a:spcPts val="0"/>
              </a:spcAft>
              <a:buClrTx/>
              <a:buSzTx/>
              <a:buFontTx/>
              <a:buNone/>
              <a:tabLst/>
              <a:defRPr/>
            </a:pPr>
            <a:endParaRPr kumimoji="0" lang="en-GB" sz="1050" b="0" i="0" u="none" strike="noStrike" kern="1200" cap="none" spc="0" normalizeH="0" baseline="0" noProof="0" dirty="0">
              <a:ln>
                <a:noFill/>
              </a:ln>
              <a:solidFill>
                <a:sysClr val="windowText" lastClr="000000"/>
              </a:solidFill>
              <a:effectLst/>
              <a:uLnTx/>
              <a:uFillTx/>
              <a:latin typeface="Calibri Light" panose="020F0302020204030204"/>
              <a:ea typeface="+mn-ea"/>
              <a:cs typeface="+mn-cs"/>
            </a:endParaRPr>
          </a:p>
        </p:txBody>
      </p:sp>
      <p:pic>
        <p:nvPicPr>
          <p:cNvPr id="64" name="Bild 7">
            <a:extLst>
              <a:ext uri="{FF2B5EF4-FFF2-40B4-BE49-F238E27FC236}">
                <a16:creationId xmlns:a16="http://schemas.microsoft.com/office/drawing/2014/main" id="{8636D221-4342-AC41-B37C-5A80F037F2C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84710" y="2522299"/>
            <a:ext cx="261050" cy="222414"/>
          </a:xfrm>
          <a:prstGeom prst="rect">
            <a:avLst/>
          </a:prstGeom>
        </p:spPr>
      </p:pic>
      <p:sp>
        <p:nvSpPr>
          <p:cNvPr id="65" name="Textplatzhalter 4"/>
          <p:cNvSpPr txBox="1">
            <a:spLocks/>
          </p:cNvSpPr>
          <p:nvPr/>
        </p:nvSpPr>
        <p:spPr>
          <a:xfrm>
            <a:off x="385576" y="4456908"/>
            <a:ext cx="2686542" cy="2861072"/>
          </a:xfrm>
          <a:prstGeom prst="rect">
            <a:avLst/>
          </a:prstGeom>
        </p:spPr>
        <p:txBody>
          <a:bodyPr vert="horz" lIns="91440" tIns="45720" rIns="91440" bIns="45720" rtlCol="0">
            <a:normAutofit/>
          </a:bodyPr>
          <a:lstStyle>
            <a:lvl1pPr marL="0" indent="0" algn="l" defTabSz="685800" rtl="0" eaLnBrk="1" latinLnBrk="0" hangingPunct="1">
              <a:lnSpc>
                <a:spcPts val="1200"/>
              </a:lnSpc>
              <a:spcBef>
                <a:spcPts val="750"/>
              </a:spcBef>
              <a:buFont typeface="Arial" panose="020B0604020202020204" pitchFamily="34" charset="0"/>
              <a:buNone/>
              <a:defRPr sz="900" kern="1200">
                <a:solidFill>
                  <a:schemeClr val="tx1"/>
                </a:solidFill>
                <a:latin typeface="+mj-lt"/>
                <a:ea typeface="+mn-ea"/>
                <a:cs typeface="+mn-cs"/>
              </a:defRPr>
            </a:lvl1pPr>
            <a:lvl2pPr marL="514350" indent="-171450" algn="l" defTabSz="685800" rtl="0" eaLnBrk="1" latinLnBrk="0" hangingPunct="1">
              <a:lnSpc>
                <a:spcPts val="1200"/>
              </a:lnSpc>
              <a:spcBef>
                <a:spcPts val="375"/>
              </a:spcBef>
              <a:buFont typeface="Wingdings" panose="05000000000000000000" pitchFamily="2" charset="2"/>
              <a:buChar char="§"/>
              <a:defRPr sz="900" kern="1200">
                <a:solidFill>
                  <a:schemeClr val="tx1"/>
                </a:solidFill>
                <a:latin typeface="+mj-lt"/>
                <a:ea typeface="+mn-ea"/>
                <a:cs typeface="+mn-cs"/>
              </a:defRPr>
            </a:lvl2pPr>
            <a:lvl3pPr marL="857250" indent="-171450" algn="l" defTabSz="685800" rtl="0" eaLnBrk="1" latinLnBrk="0" hangingPunct="1">
              <a:lnSpc>
                <a:spcPts val="1200"/>
              </a:lnSpc>
              <a:spcBef>
                <a:spcPts val="375"/>
              </a:spcBef>
              <a:buFont typeface="Wingdings" panose="05000000000000000000" pitchFamily="2" charset="2"/>
              <a:buChar char="§"/>
              <a:defRPr sz="900" kern="1200">
                <a:solidFill>
                  <a:schemeClr val="tx1"/>
                </a:solidFill>
                <a:latin typeface="+mj-lt"/>
                <a:ea typeface="+mn-ea"/>
                <a:cs typeface="+mn-cs"/>
              </a:defRPr>
            </a:lvl3pPr>
            <a:lvl4pPr marL="1200150" indent="-171450" algn="l" defTabSz="685800" rtl="0" eaLnBrk="1" latinLnBrk="0" hangingPunct="1">
              <a:lnSpc>
                <a:spcPts val="1200"/>
              </a:lnSpc>
              <a:spcBef>
                <a:spcPts val="375"/>
              </a:spcBef>
              <a:buFont typeface="Wingdings" panose="05000000000000000000" pitchFamily="2" charset="2"/>
              <a:buChar char="§"/>
              <a:defRPr sz="900" kern="1200">
                <a:solidFill>
                  <a:schemeClr val="tx1"/>
                </a:solidFill>
                <a:latin typeface="+mj-lt"/>
                <a:ea typeface="+mn-ea"/>
                <a:cs typeface="+mn-cs"/>
              </a:defRPr>
            </a:lvl4pPr>
            <a:lvl5pPr marL="1543050" indent="-171450" algn="l" defTabSz="685800" rtl="0" eaLnBrk="1" latinLnBrk="0" hangingPunct="1">
              <a:lnSpc>
                <a:spcPts val="1200"/>
              </a:lnSpc>
              <a:spcBef>
                <a:spcPts val="375"/>
              </a:spcBef>
              <a:buFont typeface="Wingdings" panose="05000000000000000000" pitchFamily="2" charset="2"/>
              <a:buChar char="§"/>
              <a:defRPr sz="900" kern="1200">
                <a:solidFill>
                  <a:schemeClr val="tx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ts val="1200"/>
              </a:lnSpc>
              <a:spcBef>
                <a:spcPts val="0"/>
              </a:spcBef>
              <a:spcAft>
                <a:spcPts val="1000"/>
              </a:spcAft>
              <a:buClrTx/>
              <a:buSzTx/>
              <a:buFont typeface="Arial" panose="020B0604020202020204" pitchFamily="34" charset="0"/>
              <a:buNone/>
              <a:tabLst/>
              <a:defRPr/>
            </a:pPr>
            <a:r>
              <a:rPr kumimoji="0" lang="en-GB" sz="1050" b="1"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GB" sz="1100" b="1" i="0" u="none" strike="noStrike" kern="1200" cap="none" spc="0" normalizeH="0" baseline="0" noProof="0" dirty="0">
                <a:ln>
                  <a:noFill/>
                </a:ln>
                <a:solidFill>
                  <a:srgbClr val="000000"/>
                </a:solidFill>
                <a:effectLst/>
                <a:uLnTx/>
                <a:uFillTx/>
                <a:latin typeface="Calibri" panose="020F0502020204030204"/>
                <a:ea typeface="+mn-ea"/>
                <a:cs typeface="+mn-cs"/>
              </a:rPr>
              <a:t>ADVISORY</a:t>
            </a:r>
            <a:br>
              <a:rPr kumimoji="0" lang="en-GB" sz="1100" b="1" i="0" u="none" strike="noStrike" kern="1200" cap="none" spc="0" normalizeH="0" baseline="0" noProof="0" dirty="0">
                <a:ln>
                  <a:noFill/>
                </a:ln>
                <a:solidFill>
                  <a:srgbClr val="000000"/>
                </a:solidFill>
                <a:effectLst/>
                <a:uLnTx/>
                <a:uFillTx/>
                <a:latin typeface="Calibri" panose="020F0502020204030204"/>
                <a:ea typeface="+mn-ea"/>
                <a:cs typeface="+mn-cs"/>
              </a:rPr>
            </a:br>
            <a:r>
              <a:rPr kumimoji="0" lang="en-GB" sz="1100" b="1" i="0" u="none" strike="noStrike" kern="1200" cap="none" spc="0" normalizeH="0" baseline="0" noProof="0" dirty="0">
                <a:ln>
                  <a:noFill/>
                </a:ln>
                <a:solidFill>
                  <a:srgbClr val="000000"/>
                </a:solidFill>
                <a:effectLst/>
                <a:uLnTx/>
                <a:uFillTx/>
                <a:latin typeface="Calibri" panose="020F0502020204030204"/>
                <a:ea typeface="+mn-ea"/>
                <a:cs typeface="+mn-cs"/>
              </a:rPr>
              <a:t>             Our competence centres</a:t>
            </a:r>
          </a:p>
          <a:p>
            <a:pPr marL="128588" marR="0" lvl="0" indent="-128588" algn="l" defTabSz="685800" rtl="0" eaLnBrk="1" fontAlgn="auto" latinLnBrk="0" hangingPunct="1">
              <a:lnSpc>
                <a:spcPts val="1200"/>
              </a:lnSpc>
              <a:spcBef>
                <a:spcPts val="0"/>
              </a:spcBef>
              <a:spcAft>
                <a:spcPts val="0"/>
              </a:spcAft>
              <a:buClrTx/>
              <a:buSzTx/>
              <a:buFont typeface="Wingdings" charset="2"/>
              <a:buChar char="§"/>
              <a:tabLst/>
              <a:defRPr/>
            </a:pPr>
            <a:r>
              <a:rPr kumimoji="0" lang="en-GB" sz="1100" b="0" i="0" u="none" strike="noStrike" kern="1200" cap="none" spc="0" normalizeH="0" baseline="0" noProof="0" dirty="0">
                <a:ln>
                  <a:noFill/>
                </a:ln>
                <a:solidFill>
                  <a:srgbClr val="000000"/>
                </a:solidFill>
                <a:effectLst/>
                <a:uLnTx/>
                <a:uFillTx/>
                <a:latin typeface="Calibri Light" panose="020F0302020204030204"/>
                <a:ea typeface="+mn-ea"/>
                <a:cs typeface="+mn-cs"/>
              </a:rPr>
              <a:t> SME Banking &amp; Development</a:t>
            </a:r>
          </a:p>
          <a:p>
            <a:pPr marL="128588" marR="0" lvl="0" indent="-128588" algn="l" defTabSz="685800" rtl="0" eaLnBrk="1" fontAlgn="auto" latinLnBrk="0" hangingPunct="1">
              <a:lnSpc>
                <a:spcPts val="1050"/>
              </a:lnSpc>
              <a:spcBef>
                <a:spcPts val="0"/>
              </a:spcBef>
              <a:spcAft>
                <a:spcPts val="0"/>
              </a:spcAft>
              <a:buClrTx/>
              <a:buSzTx/>
              <a:buFont typeface="Wingdings" charset="2"/>
              <a:buChar char="§"/>
              <a:tabLst/>
              <a:defRPr/>
            </a:pPr>
            <a:r>
              <a:rPr kumimoji="0" lang="en-GB" sz="1100" b="0" i="0" u="none" strike="noStrike" kern="1200" cap="none" spc="0" normalizeH="0" baseline="0" noProof="0" dirty="0">
                <a:ln>
                  <a:noFill/>
                </a:ln>
                <a:solidFill>
                  <a:srgbClr val="000000"/>
                </a:solidFill>
                <a:effectLst/>
                <a:uLnTx/>
                <a:uFillTx/>
                <a:latin typeface="Calibri Light" panose="020F0302020204030204"/>
                <a:ea typeface="+mn-ea"/>
                <a:cs typeface="+mn-cs"/>
              </a:rPr>
              <a:t> Financial Inclusion</a:t>
            </a:r>
          </a:p>
          <a:p>
            <a:pPr marL="128588" marR="0" lvl="0" indent="-128588" algn="l" defTabSz="685800" rtl="0" eaLnBrk="1" fontAlgn="auto" latinLnBrk="0" hangingPunct="1">
              <a:lnSpc>
                <a:spcPts val="1050"/>
              </a:lnSpc>
              <a:spcBef>
                <a:spcPts val="0"/>
              </a:spcBef>
              <a:spcAft>
                <a:spcPts val="0"/>
              </a:spcAft>
              <a:buClrTx/>
              <a:buSzTx/>
              <a:buFont typeface="Wingdings" charset="2"/>
              <a:buChar char="§"/>
              <a:tabLst/>
              <a:defRPr/>
            </a:pPr>
            <a:r>
              <a:rPr kumimoji="0" lang="en-GB" sz="1100" b="0" i="0" u="none" strike="noStrike" kern="1200" cap="none" spc="0" normalizeH="0" baseline="0" noProof="0" dirty="0">
                <a:ln>
                  <a:noFill/>
                </a:ln>
                <a:solidFill>
                  <a:srgbClr val="000000"/>
                </a:solidFill>
                <a:effectLst/>
                <a:uLnTx/>
                <a:uFillTx/>
                <a:latin typeface="Calibri Light" panose="020F0302020204030204"/>
                <a:ea typeface="+mn-ea"/>
                <a:cs typeface="+mn-cs"/>
              </a:rPr>
              <a:t> Affordable Housing Finance</a:t>
            </a:r>
          </a:p>
          <a:p>
            <a:pPr marL="128588" marR="0" lvl="0" indent="-128588" algn="l" defTabSz="685800" rtl="0" eaLnBrk="1" fontAlgn="auto" latinLnBrk="0" hangingPunct="1">
              <a:lnSpc>
                <a:spcPts val="1050"/>
              </a:lnSpc>
              <a:spcBef>
                <a:spcPts val="0"/>
              </a:spcBef>
              <a:spcAft>
                <a:spcPts val="0"/>
              </a:spcAft>
              <a:buClrTx/>
              <a:buSzTx/>
              <a:buFont typeface="Wingdings" charset="2"/>
              <a:buChar char="§"/>
              <a:tabLst/>
              <a:defRPr/>
            </a:pPr>
            <a:r>
              <a:rPr kumimoji="0" lang="en-GB" sz="1100" b="0" i="0" u="none" strike="noStrike" kern="1200" cap="none" spc="0" normalizeH="0" baseline="0" noProof="0" dirty="0">
                <a:ln>
                  <a:noFill/>
                </a:ln>
                <a:solidFill>
                  <a:srgbClr val="000000"/>
                </a:solidFill>
                <a:effectLst/>
                <a:uLnTx/>
                <a:uFillTx/>
                <a:latin typeface="Calibri Light" panose="020F0302020204030204"/>
                <a:ea typeface="+mn-ea"/>
                <a:cs typeface="+mn-cs"/>
              </a:rPr>
              <a:t> Risk, Governance &amp; Regulation</a:t>
            </a:r>
          </a:p>
          <a:p>
            <a:pPr marL="128588" marR="0" lvl="0" indent="-128588" algn="l" defTabSz="685800" rtl="0" eaLnBrk="1" fontAlgn="auto" latinLnBrk="0" hangingPunct="1">
              <a:lnSpc>
                <a:spcPts val="1050"/>
              </a:lnSpc>
              <a:spcBef>
                <a:spcPts val="0"/>
              </a:spcBef>
              <a:spcAft>
                <a:spcPts val="0"/>
              </a:spcAft>
              <a:buClrTx/>
              <a:buSzTx/>
              <a:buFont typeface="Wingdings" charset="2"/>
              <a:buChar char="§"/>
              <a:tabLst/>
              <a:defRPr/>
            </a:pPr>
            <a:r>
              <a:rPr kumimoji="0" lang="en-GB" sz="1100" b="0" i="0" u="none" strike="noStrike" kern="1200" cap="none" spc="0" normalizeH="0" baseline="0" noProof="0" dirty="0">
                <a:ln>
                  <a:noFill/>
                </a:ln>
                <a:solidFill>
                  <a:srgbClr val="000000"/>
                </a:solidFill>
                <a:effectLst/>
                <a:uLnTx/>
                <a:uFillTx/>
                <a:latin typeface="Calibri Light" panose="020F0302020204030204"/>
                <a:ea typeface="+mn-ea"/>
                <a:cs typeface="+mn-cs"/>
              </a:rPr>
              <a:t> Rural and Smart Agriculture </a:t>
            </a:r>
            <a:endParaRPr lang="en-GB" sz="1100" dirty="0">
              <a:solidFill>
                <a:srgbClr val="000000"/>
              </a:solidFill>
              <a:latin typeface="Calibri Light" panose="020F0302020204030204"/>
            </a:endParaRPr>
          </a:p>
          <a:p>
            <a:pPr marR="0" lvl="0" algn="l" defTabSz="685800" rtl="0" eaLnBrk="1" fontAlgn="auto" latinLnBrk="0" hangingPunct="1">
              <a:lnSpc>
                <a:spcPts val="1050"/>
              </a:lnSpc>
              <a:spcBef>
                <a:spcPts val="0"/>
              </a:spcBef>
              <a:spcAft>
                <a:spcPts val="0"/>
              </a:spcAft>
              <a:buClrTx/>
              <a:buSzTx/>
              <a:tabLst/>
              <a:defRPr/>
            </a:pPr>
            <a:r>
              <a:rPr kumimoji="0" lang="en-GB" sz="1100" b="0" i="0" u="none" strike="noStrike" kern="1200" cap="none" spc="0" normalizeH="0" noProof="0" dirty="0">
                <a:ln>
                  <a:noFill/>
                </a:ln>
                <a:solidFill>
                  <a:srgbClr val="000000"/>
                </a:solidFill>
                <a:effectLst/>
                <a:uLnTx/>
                <a:uFillTx/>
                <a:latin typeface="Calibri Light" panose="020F0302020204030204"/>
                <a:ea typeface="+mn-ea"/>
                <a:cs typeface="+mn-cs"/>
              </a:rPr>
              <a:t>     </a:t>
            </a:r>
            <a:r>
              <a:rPr kumimoji="0" lang="en-GB" sz="200" b="0" i="0" u="none" strike="noStrike" kern="1200" cap="none" spc="0" normalizeH="0" noProof="0" dirty="0">
                <a:ln>
                  <a:noFill/>
                </a:ln>
                <a:solidFill>
                  <a:srgbClr val="000000"/>
                </a:solidFill>
                <a:effectLst/>
                <a:uLnTx/>
                <a:uFillTx/>
                <a:latin typeface="Calibri Light" panose="020F0302020204030204"/>
                <a:ea typeface="+mn-ea"/>
                <a:cs typeface="+mn-cs"/>
              </a:rPr>
              <a:t> </a:t>
            </a:r>
            <a:r>
              <a:rPr kumimoji="0" lang="en-GB" sz="1100" b="0" i="0" u="none" strike="noStrike" kern="1200" cap="none" spc="0" normalizeH="0" baseline="0" noProof="0" dirty="0">
                <a:ln>
                  <a:noFill/>
                </a:ln>
                <a:solidFill>
                  <a:srgbClr val="000000"/>
                </a:solidFill>
                <a:effectLst/>
                <a:uLnTx/>
                <a:uFillTx/>
                <a:latin typeface="Calibri Light" panose="020F0302020204030204"/>
                <a:ea typeface="+mn-ea"/>
                <a:cs typeface="+mn-cs"/>
              </a:rPr>
              <a:t>Development</a:t>
            </a:r>
          </a:p>
          <a:p>
            <a:pPr marL="128588" marR="0" lvl="0" indent="-128588" algn="l" defTabSz="685800" rtl="0" eaLnBrk="1" fontAlgn="auto" latinLnBrk="0" hangingPunct="1">
              <a:lnSpc>
                <a:spcPts val="1050"/>
              </a:lnSpc>
              <a:spcBef>
                <a:spcPts val="0"/>
              </a:spcBef>
              <a:spcAft>
                <a:spcPts val="0"/>
              </a:spcAft>
              <a:buClrTx/>
              <a:buSzTx/>
              <a:buFont typeface="Wingdings" charset="2"/>
              <a:buChar char="§"/>
              <a:tabLst/>
              <a:defRPr/>
            </a:pPr>
            <a:r>
              <a:rPr kumimoji="0" lang="en-GB" sz="1100" b="0" i="0" u="none" strike="noStrike" kern="1200" cap="none" spc="0" normalizeH="0" baseline="0" noProof="0" dirty="0">
                <a:ln>
                  <a:noFill/>
                </a:ln>
                <a:solidFill>
                  <a:srgbClr val="000000"/>
                </a:solidFill>
                <a:effectLst/>
                <a:uLnTx/>
                <a:uFillTx/>
                <a:latin typeface="Calibri Light" panose="020F0302020204030204"/>
                <a:ea typeface="+mn-ea"/>
                <a:cs typeface="+mn-cs"/>
              </a:rPr>
              <a:t> Human Resource Development</a:t>
            </a:r>
          </a:p>
          <a:p>
            <a:pPr marL="128588" marR="0" lvl="0" indent="-128588" algn="l" defTabSz="685800" rtl="0" eaLnBrk="1" fontAlgn="auto" latinLnBrk="0" hangingPunct="1">
              <a:lnSpc>
                <a:spcPts val="1050"/>
              </a:lnSpc>
              <a:spcBef>
                <a:spcPts val="0"/>
              </a:spcBef>
              <a:spcAft>
                <a:spcPts val="0"/>
              </a:spcAft>
              <a:buClrTx/>
              <a:buSzTx/>
              <a:buFont typeface="Wingdings" charset="2"/>
              <a:buChar char="§"/>
              <a:tabLst/>
              <a:defRPr/>
            </a:pPr>
            <a:r>
              <a:rPr kumimoji="0" lang="en-GB" sz="1100" b="0" i="0" u="none" strike="noStrike" kern="1200" cap="none" spc="0" normalizeH="0" baseline="0" noProof="0" dirty="0">
                <a:ln>
                  <a:noFill/>
                </a:ln>
                <a:solidFill>
                  <a:srgbClr val="000000"/>
                </a:solidFill>
                <a:effectLst/>
                <a:uLnTx/>
                <a:uFillTx/>
                <a:latin typeface="Calibri Light" panose="020F0302020204030204"/>
                <a:ea typeface="+mn-ea"/>
                <a:cs typeface="+mn-cs"/>
              </a:rPr>
              <a:t> Empowering women in banking</a:t>
            </a:r>
          </a:p>
          <a:p>
            <a:pPr marL="128588" marR="0" lvl="0" indent="-128588" algn="l" defTabSz="685800" rtl="0" eaLnBrk="1" fontAlgn="auto" latinLnBrk="0" hangingPunct="1">
              <a:lnSpc>
                <a:spcPts val="1050"/>
              </a:lnSpc>
              <a:spcBef>
                <a:spcPts val="0"/>
              </a:spcBef>
              <a:spcAft>
                <a:spcPts val="0"/>
              </a:spcAft>
              <a:buClrTx/>
              <a:buSzTx/>
              <a:buFont typeface="Wingdings" charset="2"/>
              <a:buChar char="§"/>
              <a:tabLst/>
              <a:defRPr/>
            </a:pPr>
            <a:r>
              <a:rPr kumimoji="0" lang="en-GB" sz="1100" b="0" i="0" u="none" strike="noStrike" kern="1200" cap="none" spc="0" normalizeH="0" baseline="0" noProof="0" dirty="0">
                <a:ln>
                  <a:noFill/>
                </a:ln>
                <a:solidFill>
                  <a:srgbClr val="000000"/>
                </a:solidFill>
                <a:effectLst/>
                <a:uLnTx/>
                <a:uFillTx/>
                <a:latin typeface="Calibri Light" panose="020F0302020204030204"/>
                <a:ea typeface="+mn-ea"/>
                <a:cs typeface="+mn-cs"/>
              </a:rPr>
              <a:t> UNEP Centre for Climate &amp; </a:t>
            </a:r>
          </a:p>
          <a:p>
            <a:pPr marL="0" marR="0" lvl="0" indent="0" algn="l" defTabSz="685800" rtl="0" eaLnBrk="1" fontAlgn="auto" latinLnBrk="0" hangingPunct="1">
              <a:lnSpc>
                <a:spcPts val="1050"/>
              </a:lnSpc>
              <a:spcBef>
                <a:spcPts val="0"/>
              </a:spcBef>
              <a:spcAft>
                <a:spcPts val="0"/>
              </a:spcAft>
              <a:buClrTx/>
              <a:buSzTx/>
              <a:buFont typeface="Arial" panose="020B0604020202020204" pitchFamily="34" charset="0"/>
              <a:buNone/>
              <a:tabLst/>
              <a:defRPr/>
            </a:pPr>
            <a:r>
              <a:rPr kumimoji="0" lang="en-GB" sz="1100" b="0" i="0" u="none" strike="noStrike" kern="1200" cap="none" spc="0" normalizeH="0" baseline="0" noProof="0" dirty="0">
                <a:ln>
                  <a:noFill/>
                </a:ln>
                <a:solidFill>
                  <a:srgbClr val="000000"/>
                </a:solidFill>
                <a:effectLst/>
                <a:uLnTx/>
                <a:uFillTx/>
                <a:latin typeface="Calibri Light" panose="020F0302020204030204"/>
                <a:ea typeface="+mn-ea"/>
                <a:cs typeface="+mn-cs"/>
              </a:rPr>
              <a:t>     </a:t>
            </a:r>
            <a:r>
              <a:rPr kumimoji="0" lang="en-GB" sz="500" b="0" i="0" u="none" strike="noStrike" kern="1200" cap="none" spc="0" normalizeH="0" noProof="0" dirty="0">
                <a:ln>
                  <a:noFill/>
                </a:ln>
                <a:solidFill>
                  <a:srgbClr val="000000"/>
                </a:solidFill>
                <a:effectLst/>
                <a:uLnTx/>
                <a:uFillTx/>
                <a:latin typeface="Calibri Light" panose="020F0302020204030204"/>
                <a:ea typeface="+mn-ea"/>
                <a:cs typeface="+mn-cs"/>
              </a:rPr>
              <a:t> </a:t>
            </a:r>
            <a:r>
              <a:rPr kumimoji="0" lang="en-GB" sz="1100" b="0" i="0" u="none" strike="noStrike" kern="1200" cap="none" spc="0" normalizeH="0" baseline="0" noProof="0" dirty="0">
                <a:ln>
                  <a:noFill/>
                </a:ln>
                <a:solidFill>
                  <a:srgbClr val="000000"/>
                </a:solidFill>
                <a:effectLst/>
                <a:uLnTx/>
                <a:uFillTx/>
                <a:latin typeface="Calibri Light" panose="020F0302020204030204"/>
                <a:ea typeface="+mn-ea"/>
                <a:cs typeface="+mn-cs"/>
              </a:rPr>
              <a:t>Sustainable Energy Finance </a:t>
            </a:r>
          </a:p>
          <a:p>
            <a:pPr marL="128588" marR="0" lvl="0" indent="-128588" algn="l" defTabSz="685800" rtl="0" eaLnBrk="1" fontAlgn="auto" latinLnBrk="0" hangingPunct="1">
              <a:lnSpc>
                <a:spcPts val="1050"/>
              </a:lnSpc>
              <a:spcBef>
                <a:spcPts val="0"/>
              </a:spcBef>
              <a:spcAft>
                <a:spcPts val="0"/>
              </a:spcAft>
              <a:buClrTx/>
              <a:buSzTx/>
              <a:buFont typeface="Wingdings" charset="2"/>
              <a:buChar char="§"/>
              <a:tabLst/>
              <a:defRPr/>
            </a:pPr>
            <a:r>
              <a:rPr kumimoji="0" lang="en-GB" sz="1100" b="0" i="0" u="none" strike="noStrike" kern="1200" cap="none" spc="0" normalizeH="0" baseline="0" noProof="0" dirty="0">
                <a:ln>
                  <a:noFill/>
                </a:ln>
                <a:solidFill>
                  <a:srgbClr val="000000"/>
                </a:solidFill>
                <a:effectLst/>
                <a:uLnTx/>
                <a:uFillTx/>
                <a:latin typeface="Calibri Light" panose="020F0302020204030204"/>
                <a:ea typeface="+mn-ea"/>
                <a:cs typeface="+mn-cs"/>
              </a:rPr>
              <a:t> ICT Solutions</a:t>
            </a:r>
            <a:endParaRPr kumimoji="0" lang="en-GB" sz="1100" b="0" i="0" u="none" strike="noStrike" kern="1200" cap="none" spc="0" normalizeH="0" baseline="0" noProof="0" dirty="0">
              <a:ln>
                <a:noFill/>
              </a:ln>
              <a:solidFill>
                <a:sysClr val="windowText" lastClr="000000"/>
              </a:solidFill>
              <a:effectLst/>
              <a:uLnTx/>
              <a:uFillTx/>
              <a:latin typeface="Calibri Light" panose="020F0302020204030204"/>
              <a:ea typeface="+mn-ea"/>
              <a:cs typeface="+mn-cs"/>
            </a:endParaRPr>
          </a:p>
        </p:txBody>
      </p:sp>
      <p:pic>
        <p:nvPicPr>
          <p:cNvPr id="66" name="Bild 8">
            <a:extLst>
              <a:ext uri="{FF2B5EF4-FFF2-40B4-BE49-F238E27FC236}">
                <a16:creationId xmlns:a16="http://schemas.microsoft.com/office/drawing/2014/main" id="{663E0D4D-49AA-664B-AFB4-1DBCDBE1ECB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7687" y="4482658"/>
            <a:ext cx="199734" cy="282824"/>
          </a:xfrm>
          <a:prstGeom prst="rect">
            <a:avLst/>
          </a:prstGeom>
        </p:spPr>
      </p:pic>
      <p:sp>
        <p:nvSpPr>
          <p:cNvPr id="24" name="Rechteck 23"/>
          <p:cNvSpPr/>
          <p:nvPr/>
        </p:nvSpPr>
        <p:spPr>
          <a:xfrm>
            <a:off x="2983431" y="5267984"/>
            <a:ext cx="4753670" cy="1477873"/>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grpSp>
        <p:nvGrpSpPr>
          <p:cNvPr id="50" name="Group 2">
            <a:extLst>
              <a:ext uri="{FF2B5EF4-FFF2-40B4-BE49-F238E27FC236}">
                <a16:creationId xmlns:a16="http://schemas.microsoft.com/office/drawing/2014/main" id="{AB5DACDF-23AD-DA4F-83A0-EB6E7679C793}"/>
              </a:ext>
            </a:extLst>
          </p:cNvPr>
          <p:cNvGrpSpPr/>
          <p:nvPr/>
        </p:nvGrpSpPr>
        <p:grpSpPr>
          <a:xfrm>
            <a:off x="2980400" y="5297657"/>
            <a:ext cx="4600330" cy="1382903"/>
            <a:chOff x="2289708" y="3958730"/>
            <a:chExt cx="4600330" cy="1382903"/>
          </a:xfrm>
        </p:grpSpPr>
        <p:sp>
          <p:nvSpPr>
            <p:cNvPr id="51" name="Rechteck 50">
              <a:extLst>
                <a:ext uri="{FF2B5EF4-FFF2-40B4-BE49-F238E27FC236}">
                  <a16:creationId xmlns:a16="http://schemas.microsoft.com/office/drawing/2014/main" id="{8838FC8D-B61B-C74A-8A9B-5E4F75DA09E0}"/>
                </a:ext>
              </a:extLst>
            </p:cNvPr>
            <p:cNvSpPr/>
            <p:nvPr/>
          </p:nvSpPr>
          <p:spPr>
            <a:xfrm>
              <a:off x="2289708" y="3958730"/>
              <a:ext cx="1298753" cy="261610"/>
            </a:xfrm>
            <a:prstGeom prst="rect">
              <a:avLst/>
            </a:prstGeom>
          </p:spPr>
          <p:txBody>
            <a:bodyPr wrap="none">
              <a:spAutoFit/>
            </a:bodyPr>
            <a:lstStyle/>
            <a:p>
              <a:r>
                <a:rPr lang="en-AU" sz="1100" b="1" dirty="0">
                  <a:solidFill>
                    <a:prstClr val="black">
                      <a:lumMod val="95000"/>
                      <a:lumOff val="5000"/>
                    </a:prstClr>
                  </a:solidFill>
                  <a:cs typeface="Roboto Condensed"/>
                </a:rPr>
                <a:t>REGIONAL OFFICES</a:t>
              </a:r>
            </a:p>
          </p:txBody>
        </p:sp>
        <p:grpSp>
          <p:nvGrpSpPr>
            <p:cNvPr id="52" name="Gruppieren 51">
              <a:extLst>
                <a:ext uri="{FF2B5EF4-FFF2-40B4-BE49-F238E27FC236}">
                  <a16:creationId xmlns:a16="http://schemas.microsoft.com/office/drawing/2014/main" id="{5F462EC6-DFB3-8244-943D-E62470BA2EEE}"/>
                </a:ext>
              </a:extLst>
            </p:cNvPr>
            <p:cNvGrpSpPr/>
            <p:nvPr/>
          </p:nvGrpSpPr>
          <p:grpSpPr>
            <a:xfrm>
              <a:off x="2289708" y="4239279"/>
              <a:ext cx="1959616" cy="745644"/>
              <a:chOff x="401017" y="5743090"/>
              <a:chExt cx="2813032" cy="994190"/>
            </a:xfrm>
          </p:grpSpPr>
          <p:sp>
            <p:nvSpPr>
              <p:cNvPr id="59" name="Rechteck 58">
                <a:extLst>
                  <a:ext uri="{FF2B5EF4-FFF2-40B4-BE49-F238E27FC236}">
                    <a16:creationId xmlns:a16="http://schemas.microsoft.com/office/drawing/2014/main" id="{C3B64296-9D3B-F043-A786-966FE383E92F}"/>
                  </a:ext>
                </a:extLst>
              </p:cNvPr>
              <p:cNvSpPr/>
              <p:nvPr/>
            </p:nvSpPr>
            <p:spPr>
              <a:xfrm>
                <a:off x="401017" y="5743090"/>
                <a:ext cx="2738082" cy="523219"/>
              </a:xfrm>
              <a:prstGeom prst="rect">
                <a:avLst/>
              </a:prstGeom>
            </p:spPr>
            <p:txBody>
              <a:bodyPr wrap="square">
                <a:spAutoFit/>
              </a:bodyPr>
              <a:lstStyle/>
              <a:p>
                <a:pPr defTabSz="257175"/>
                <a:r>
                  <a:rPr lang="en-US" sz="1000" b="1" dirty="0">
                    <a:solidFill>
                      <a:prstClr val="black">
                        <a:lumMod val="95000"/>
                        <a:lumOff val="5000"/>
                      </a:prstClr>
                    </a:solidFill>
                    <a:cs typeface="Roboto Condensed"/>
                  </a:rPr>
                  <a:t>Regional office: Nairobi - Kenya </a:t>
                </a:r>
                <a:r>
                  <a:rPr lang="en-US" sz="950" dirty="0" err="1">
                    <a:solidFill>
                      <a:srgbClr val="FFFFFF">
                        <a:lumMod val="50000"/>
                      </a:srgbClr>
                    </a:solidFill>
                    <a:latin typeface="Calibri Light" panose="020F0302020204030204"/>
                  </a:rPr>
                  <a:t>kenya@fs.de</a:t>
                </a:r>
                <a:endParaRPr lang="en-US" sz="950" dirty="0">
                  <a:solidFill>
                    <a:srgbClr val="FFFFFF">
                      <a:lumMod val="50000"/>
                    </a:srgbClr>
                  </a:solidFill>
                  <a:latin typeface="Calibri Light" panose="020F0302020204030204"/>
                </a:endParaRPr>
              </a:p>
            </p:txBody>
          </p:sp>
          <p:sp>
            <p:nvSpPr>
              <p:cNvPr id="60" name="Rechteck 59">
                <a:extLst>
                  <a:ext uri="{FF2B5EF4-FFF2-40B4-BE49-F238E27FC236}">
                    <a16:creationId xmlns:a16="http://schemas.microsoft.com/office/drawing/2014/main" id="{9A3A070C-8CCF-5E44-B2CA-AD4A89D7A01A}"/>
                  </a:ext>
                </a:extLst>
              </p:cNvPr>
              <p:cNvSpPr/>
              <p:nvPr/>
            </p:nvSpPr>
            <p:spPr>
              <a:xfrm>
                <a:off x="401017" y="6214061"/>
                <a:ext cx="2813032" cy="523219"/>
              </a:xfrm>
              <a:prstGeom prst="rect">
                <a:avLst/>
              </a:prstGeom>
            </p:spPr>
            <p:txBody>
              <a:bodyPr wrap="square">
                <a:spAutoFit/>
              </a:bodyPr>
              <a:lstStyle/>
              <a:p>
                <a:pPr defTabSz="257175"/>
                <a:r>
                  <a:rPr lang="en-US" sz="1000" b="1" dirty="0">
                    <a:solidFill>
                      <a:prstClr val="black">
                        <a:lumMod val="95000"/>
                        <a:lumOff val="5000"/>
                      </a:prstClr>
                    </a:solidFill>
                    <a:cs typeface="Roboto Condensed"/>
                  </a:rPr>
                  <a:t>Regional office: Amman - </a:t>
                </a:r>
                <a:r>
                  <a:rPr lang="en-AU" sz="1000" b="1" dirty="0">
                    <a:solidFill>
                      <a:prstClr val="black">
                        <a:lumMod val="95000"/>
                        <a:lumOff val="5000"/>
                      </a:prstClr>
                    </a:solidFill>
                    <a:cs typeface="Roboto Condensed"/>
                  </a:rPr>
                  <a:t>Jordan </a:t>
                </a:r>
                <a:endParaRPr lang="en-US" sz="1000" b="1" dirty="0">
                  <a:solidFill>
                    <a:prstClr val="black">
                      <a:lumMod val="95000"/>
                      <a:lumOff val="5000"/>
                    </a:prstClr>
                  </a:solidFill>
                  <a:cs typeface="Roboto Condensed"/>
                </a:endParaRPr>
              </a:p>
              <a:p>
                <a:r>
                  <a:rPr lang="en-US" sz="950" dirty="0" err="1">
                    <a:solidFill>
                      <a:srgbClr val="FFFFFF">
                        <a:lumMod val="50000"/>
                      </a:srgbClr>
                    </a:solidFill>
                    <a:latin typeface="Calibri Light" panose="020F0302020204030204"/>
                  </a:rPr>
                  <a:t>mena@fs.de</a:t>
                </a:r>
                <a:endParaRPr lang="en-US" sz="950" dirty="0">
                  <a:solidFill>
                    <a:srgbClr val="FFFFFF">
                      <a:lumMod val="50000"/>
                    </a:srgbClr>
                  </a:solidFill>
                  <a:latin typeface="Calibri Light" panose="020F0302020204030204"/>
                </a:endParaRPr>
              </a:p>
            </p:txBody>
          </p:sp>
        </p:grpSp>
        <p:grpSp>
          <p:nvGrpSpPr>
            <p:cNvPr id="53" name="Gruppieren 52">
              <a:extLst>
                <a:ext uri="{FF2B5EF4-FFF2-40B4-BE49-F238E27FC236}">
                  <a16:creationId xmlns:a16="http://schemas.microsoft.com/office/drawing/2014/main" id="{499F4AE7-6363-2342-98FF-966509C82280}"/>
                </a:ext>
              </a:extLst>
            </p:cNvPr>
            <p:cNvGrpSpPr/>
            <p:nvPr/>
          </p:nvGrpSpPr>
          <p:grpSpPr>
            <a:xfrm>
              <a:off x="2292739" y="4234592"/>
              <a:ext cx="4395168" cy="1103750"/>
              <a:chOff x="1090450" y="5736881"/>
              <a:chExt cx="5701332" cy="1471674"/>
            </a:xfrm>
          </p:grpSpPr>
          <p:sp>
            <p:nvSpPr>
              <p:cNvPr id="57" name="Rechteck 56">
                <a:extLst>
                  <a:ext uri="{FF2B5EF4-FFF2-40B4-BE49-F238E27FC236}">
                    <a16:creationId xmlns:a16="http://schemas.microsoft.com/office/drawing/2014/main" id="{2A1661B5-FBB6-4148-997B-D501C909EBFB}"/>
                  </a:ext>
                </a:extLst>
              </p:cNvPr>
              <p:cNvSpPr/>
              <p:nvPr/>
            </p:nvSpPr>
            <p:spPr>
              <a:xfrm>
                <a:off x="1090450" y="6695593"/>
                <a:ext cx="3316561" cy="512962"/>
              </a:xfrm>
              <a:prstGeom prst="rect">
                <a:avLst/>
              </a:prstGeom>
            </p:spPr>
            <p:txBody>
              <a:bodyPr wrap="square">
                <a:spAutoFit/>
              </a:bodyPr>
              <a:lstStyle/>
              <a:p>
                <a:pPr defTabSz="257175"/>
                <a:r>
                  <a:rPr lang="en-US" sz="950" b="1" dirty="0">
                    <a:solidFill>
                      <a:prstClr val="black">
                        <a:lumMod val="95000"/>
                        <a:lumOff val="5000"/>
                      </a:prstClr>
                    </a:solidFill>
                    <a:cs typeface="Roboto Condensed"/>
                  </a:rPr>
                  <a:t>Regional office: Istanbul/Ankara - </a:t>
                </a:r>
                <a:r>
                  <a:rPr lang="en-AU" sz="950" b="1" dirty="0">
                    <a:solidFill>
                      <a:prstClr val="black">
                        <a:lumMod val="95000"/>
                        <a:lumOff val="5000"/>
                      </a:prstClr>
                    </a:solidFill>
                    <a:cs typeface="Roboto Condensed"/>
                  </a:rPr>
                  <a:t>Turkey</a:t>
                </a:r>
                <a:endParaRPr lang="en-US" sz="950" b="1" dirty="0">
                  <a:solidFill>
                    <a:prstClr val="black">
                      <a:lumMod val="95000"/>
                      <a:lumOff val="5000"/>
                    </a:prstClr>
                  </a:solidFill>
                  <a:cs typeface="Roboto Condensed"/>
                </a:endParaRPr>
              </a:p>
              <a:p>
                <a:r>
                  <a:rPr lang="en-US" sz="950" dirty="0" err="1">
                    <a:solidFill>
                      <a:srgbClr val="FFFFFF">
                        <a:lumMod val="50000"/>
                      </a:srgbClr>
                    </a:solidFill>
                    <a:latin typeface="Calibri Light" panose="020F0302020204030204"/>
                  </a:rPr>
                  <a:t>turkey@fs.de</a:t>
                </a:r>
                <a:endParaRPr lang="en-US" sz="950" dirty="0">
                  <a:solidFill>
                    <a:srgbClr val="FFFFFF">
                      <a:lumMod val="50000"/>
                    </a:srgbClr>
                  </a:solidFill>
                  <a:latin typeface="Calibri Light" panose="020F0302020204030204"/>
                </a:endParaRPr>
              </a:p>
            </p:txBody>
          </p:sp>
          <p:sp>
            <p:nvSpPr>
              <p:cNvPr id="58" name="Rechteck 57">
                <a:extLst>
                  <a:ext uri="{FF2B5EF4-FFF2-40B4-BE49-F238E27FC236}">
                    <a16:creationId xmlns:a16="http://schemas.microsoft.com/office/drawing/2014/main" id="{99DC64F1-33C6-4140-8680-2C7DE0ADEDB5}"/>
                  </a:ext>
                </a:extLst>
              </p:cNvPr>
              <p:cNvSpPr/>
              <p:nvPr/>
            </p:nvSpPr>
            <p:spPr>
              <a:xfrm>
                <a:off x="4062016" y="5736881"/>
                <a:ext cx="2729766" cy="523223"/>
              </a:xfrm>
              <a:prstGeom prst="rect">
                <a:avLst/>
              </a:prstGeom>
            </p:spPr>
            <p:txBody>
              <a:bodyPr wrap="square">
                <a:spAutoFit/>
              </a:bodyPr>
              <a:lstStyle/>
              <a:p>
                <a:pPr defTabSz="257175"/>
                <a:r>
                  <a:rPr lang="en-US" sz="1000" b="1" dirty="0">
                    <a:solidFill>
                      <a:prstClr val="black">
                        <a:lumMod val="95000"/>
                        <a:lumOff val="5000"/>
                      </a:prstClr>
                    </a:solidFill>
                    <a:cs typeface="Roboto Condensed"/>
                  </a:rPr>
                  <a:t>Regional office: </a:t>
                </a:r>
                <a:r>
                  <a:rPr lang="en-AU" sz="1000" b="1" dirty="0">
                    <a:solidFill>
                      <a:prstClr val="black">
                        <a:lumMod val="95000"/>
                        <a:lumOff val="5000"/>
                      </a:prstClr>
                    </a:solidFill>
                    <a:cs typeface="Roboto Condensed"/>
                  </a:rPr>
                  <a:t>Beijing - China</a:t>
                </a:r>
                <a:endParaRPr lang="en-US" sz="1000" b="1" dirty="0">
                  <a:solidFill>
                    <a:prstClr val="black">
                      <a:lumMod val="95000"/>
                      <a:lumOff val="5000"/>
                    </a:prstClr>
                  </a:solidFill>
                  <a:cs typeface="Roboto Condensed"/>
                </a:endParaRPr>
              </a:p>
              <a:p>
                <a:r>
                  <a:rPr lang="en-US" sz="950" dirty="0">
                    <a:solidFill>
                      <a:srgbClr val="FFFFFF">
                        <a:lumMod val="50000"/>
                      </a:srgbClr>
                    </a:solidFill>
                    <a:latin typeface="Calibri Light" panose="020F0302020204030204"/>
                  </a:rPr>
                  <a:t>china@fs.de</a:t>
                </a:r>
              </a:p>
            </p:txBody>
          </p:sp>
        </p:grpSp>
        <p:grpSp>
          <p:nvGrpSpPr>
            <p:cNvPr id="54" name="Gruppieren 53">
              <a:extLst>
                <a:ext uri="{FF2B5EF4-FFF2-40B4-BE49-F238E27FC236}">
                  <a16:creationId xmlns:a16="http://schemas.microsoft.com/office/drawing/2014/main" id="{30D3A646-CA80-AD4E-B65B-46983B941AFB}"/>
                </a:ext>
              </a:extLst>
            </p:cNvPr>
            <p:cNvGrpSpPr/>
            <p:nvPr/>
          </p:nvGrpSpPr>
          <p:grpSpPr>
            <a:xfrm>
              <a:off x="4583525" y="4604338"/>
              <a:ext cx="2306513" cy="737295"/>
              <a:chOff x="3982583" y="6229848"/>
              <a:chExt cx="3269511" cy="983060"/>
            </a:xfrm>
          </p:grpSpPr>
          <p:sp>
            <p:nvSpPr>
              <p:cNvPr id="55" name="Rechteck 54">
                <a:extLst>
                  <a:ext uri="{FF2B5EF4-FFF2-40B4-BE49-F238E27FC236}">
                    <a16:creationId xmlns:a16="http://schemas.microsoft.com/office/drawing/2014/main" id="{E6FC83B7-3BE8-1C4F-8BA5-00412B2B1989}"/>
                  </a:ext>
                </a:extLst>
              </p:cNvPr>
              <p:cNvSpPr/>
              <p:nvPr/>
            </p:nvSpPr>
            <p:spPr>
              <a:xfrm>
                <a:off x="3982583" y="6229848"/>
                <a:ext cx="3269511" cy="523221"/>
              </a:xfrm>
              <a:prstGeom prst="rect">
                <a:avLst/>
              </a:prstGeom>
            </p:spPr>
            <p:txBody>
              <a:bodyPr wrap="square">
                <a:spAutoFit/>
              </a:bodyPr>
              <a:lstStyle/>
              <a:p>
                <a:pPr defTabSz="257175"/>
                <a:r>
                  <a:rPr lang="en-US" sz="1000" b="1" dirty="0">
                    <a:solidFill>
                      <a:prstClr val="black">
                        <a:lumMod val="95000"/>
                        <a:lumOff val="5000"/>
                      </a:prstClr>
                    </a:solidFill>
                    <a:cs typeface="Roboto Condensed"/>
                  </a:rPr>
                  <a:t>Regional office: </a:t>
                </a:r>
                <a:r>
                  <a:rPr lang="en-AU" sz="1000" b="1" dirty="0">
                    <a:solidFill>
                      <a:prstClr val="black">
                        <a:lumMod val="95000"/>
                        <a:lumOff val="5000"/>
                      </a:prstClr>
                    </a:solidFill>
                    <a:cs typeface="Roboto Condensed"/>
                  </a:rPr>
                  <a:t>Hadapsar </a:t>
                </a:r>
                <a:r>
                  <a:rPr lang="en-US" sz="1000" b="1" dirty="0">
                    <a:solidFill>
                      <a:prstClr val="black">
                        <a:lumMod val="95000"/>
                        <a:lumOff val="5000"/>
                      </a:prstClr>
                    </a:solidFill>
                    <a:cs typeface="Roboto Condensed"/>
                  </a:rPr>
                  <a:t>- India</a:t>
                </a:r>
              </a:p>
              <a:p>
                <a:r>
                  <a:rPr lang="en-US" sz="950" dirty="0" err="1">
                    <a:solidFill>
                      <a:srgbClr val="FFFFFF">
                        <a:lumMod val="50000"/>
                      </a:srgbClr>
                    </a:solidFill>
                    <a:latin typeface="Calibri Light" panose="020F0302020204030204"/>
                  </a:rPr>
                  <a:t>india@fs.de</a:t>
                </a:r>
                <a:endParaRPr lang="en-US" sz="950" dirty="0">
                  <a:solidFill>
                    <a:srgbClr val="FFFFFF">
                      <a:lumMod val="50000"/>
                    </a:srgbClr>
                  </a:solidFill>
                  <a:latin typeface="Calibri Light" panose="020F0302020204030204"/>
                </a:endParaRPr>
              </a:p>
            </p:txBody>
          </p:sp>
          <p:sp>
            <p:nvSpPr>
              <p:cNvPr id="56" name="Rechteck 55">
                <a:extLst>
                  <a:ext uri="{FF2B5EF4-FFF2-40B4-BE49-F238E27FC236}">
                    <a16:creationId xmlns:a16="http://schemas.microsoft.com/office/drawing/2014/main" id="{B2EC988B-FAED-E24C-92F2-5F5A6BAB3CB3}"/>
                  </a:ext>
                </a:extLst>
              </p:cNvPr>
              <p:cNvSpPr/>
              <p:nvPr/>
            </p:nvSpPr>
            <p:spPr>
              <a:xfrm>
                <a:off x="3982583" y="6689688"/>
                <a:ext cx="2938505" cy="523220"/>
              </a:xfrm>
              <a:prstGeom prst="rect">
                <a:avLst/>
              </a:prstGeom>
            </p:spPr>
            <p:txBody>
              <a:bodyPr wrap="square">
                <a:spAutoFit/>
              </a:bodyPr>
              <a:lstStyle/>
              <a:p>
                <a:pPr defTabSz="257175"/>
                <a:r>
                  <a:rPr lang="en-US" sz="1000" b="1" dirty="0">
                    <a:solidFill>
                      <a:prstClr val="black">
                        <a:lumMod val="95000"/>
                        <a:lumOff val="5000"/>
                      </a:prstClr>
                    </a:solidFill>
                    <a:cs typeface="Roboto Condensed"/>
                  </a:rPr>
                  <a:t>Regional office: </a:t>
                </a:r>
                <a:r>
                  <a:rPr lang="de-DE" sz="1000" b="1" dirty="0">
                    <a:solidFill>
                      <a:prstClr val="black">
                        <a:lumMod val="95000"/>
                        <a:lumOff val="5000"/>
                      </a:prstClr>
                    </a:solidFill>
                    <a:cs typeface="Roboto Condensed"/>
                  </a:rPr>
                  <a:t>Dubai - UAE</a:t>
                </a:r>
                <a:endParaRPr lang="en-US" sz="1000" b="1" dirty="0">
                  <a:solidFill>
                    <a:prstClr val="black">
                      <a:lumMod val="95000"/>
                      <a:lumOff val="5000"/>
                    </a:prstClr>
                  </a:solidFill>
                  <a:cs typeface="Roboto Condensed"/>
                </a:endParaRPr>
              </a:p>
              <a:p>
                <a:r>
                  <a:rPr lang="en-US" sz="950" dirty="0" err="1">
                    <a:solidFill>
                      <a:srgbClr val="FFFFFF">
                        <a:lumMod val="50000"/>
                      </a:srgbClr>
                    </a:solidFill>
                    <a:latin typeface="Calibri Light" panose="020F0302020204030204"/>
                  </a:rPr>
                  <a:t>dubai@fs.de</a:t>
                </a:r>
                <a:endParaRPr lang="en-US" sz="950" dirty="0">
                  <a:solidFill>
                    <a:srgbClr val="FFFFFF">
                      <a:lumMod val="50000"/>
                    </a:srgbClr>
                  </a:solidFill>
                  <a:latin typeface="Calibri Light" panose="020F0302020204030204"/>
                </a:endParaRPr>
              </a:p>
            </p:txBody>
          </p:sp>
        </p:grpSp>
      </p:grpSp>
      <p:sp>
        <p:nvSpPr>
          <p:cNvPr id="26" name="Rechteck 35">
            <a:extLst>
              <a:ext uri="{FF2B5EF4-FFF2-40B4-BE49-F238E27FC236}">
                <a16:creationId xmlns:a16="http://schemas.microsoft.com/office/drawing/2014/main" id="{688B504B-03BA-D049-8BAC-0F2B0442FDF4}"/>
              </a:ext>
            </a:extLst>
          </p:cNvPr>
          <p:cNvSpPr/>
          <p:nvPr/>
        </p:nvSpPr>
        <p:spPr>
          <a:xfrm>
            <a:off x="2983431" y="5053548"/>
            <a:ext cx="4753670" cy="1740533"/>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grpSp>
        <p:nvGrpSpPr>
          <p:cNvPr id="27" name="Group 2">
            <a:extLst>
              <a:ext uri="{FF2B5EF4-FFF2-40B4-BE49-F238E27FC236}">
                <a16:creationId xmlns:a16="http://schemas.microsoft.com/office/drawing/2014/main" id="{EC3CAA56-98AD-D64D-91E8-1278142B0E26}"/>
              </a:ext>
            </a:extLst>
          </p:cNvPr>
          <p:cNvGrpSpPr/>
          <p:nvPr/>
        </p:nvGrpSpPr>
        <p:grpSpPr>
          <a:xfrm>
            <a:off x="2980400" y="5053548"/>
            <a:ext cx="4968316" cy="1740533"/>
            <a:chOff x="2289708" y="3714962"/>
            <a:chExt cx="4968316" cy="1740533"/>
          </a:xfrm>
        </p:grpSpPr>
        <p:sp>
          <p:nvSpPr>
            <p:cNvPr id="28" name="Rechteck 37">
              <a:extLst>
                <a:ext uri="{FF2B5EF4-FFF2-40B4-BE49-F238E27FC236}">
                  <a16:creationId xmlns:a16="http://schemas.microsoft.com/office/drawing/2014/main" id="{F5155F73-AFB3-F442-B489-8319533F1729}"/>
                </a:ext>
              </a:extLst>
            </p:cNvPr>
            <p:cNvSpPr/>
            <p:nvPr/>
          </p:nvSpPr>
          <p:spPr>
            <a:xfrm>
              <a:off x="2289708" y="3714962"/>
              <a:ext cx="1298753" cy="261610"/>
            </a:xfrm>
            <a:prstGeom prst="rect">
              <a:avLst/>
            </a:prstGeom>
          </p:spPr>
          <p:txBody>
            <a:bodyPr wrap="none">
              <a:spAutoFit/>
            </a:bodyPr>
            <a:lstStyle/>
            <a:p>
              <a:r>
                <a:rPr lang="de-DE" sz="1100" b="1" dirty="0">
                  <a:solidFill>
                    <a:prstClr val="black">
                      <a:lumMod val="95000"/>
                      <a:lumOff val="5000"/>
                    </a:prstClr>
                  </a:solidFill>
                  <a:cs typeface="Roboto Condensed"/>
                </a:rPr>
                <a:t>REGIONAL OFFICES</a:t>
              </a:r>
            </a:p>
          </p:txBody>
        </p:sp>
        <p:grpSp>
          <p:nvGrpSpPr>
            <p:cNvPr id="29" name="Gruppieren 38">
              <a:extLst>
                <a:ext uri="{FF2B5EF4-FFF2-40B4-BE49-F238E27FC236}">
                  <a16:creationId xmlns:a16="http://schemas.microsoft.com/office/drawing/2014/main" id="{44D08FBD-353D-A84B-9630-EE5CDF639B1E}"/>
                </a:ext>
              </a:extLst>
            </p:cNvPr>
            <p:cNvGrpSpPr/>
            <p:nvPr/>
          </p:nvGrpSpPr>
          <p:grpSpPr>
            <a:xfrm>
              <a:off x="2289708" y="3995510"/>
              <a:ext cx="1959616" cy="745643"/>
              <a:chOff x="401017" y="5418067"/>
              <a:chExt cx="2813032" cy="994189"/>
            </a:xfrm>
          </p:grpSpPr>
          <p:sp>
            <p:nvSpPr>
              <p:cNvPr id="37" name="Rechteck 45">
                <a:extLst>
                  <a:ext uri="{FF2B5EF4-FFF2-40B4-BE49-F238E27FC236}">
                    <a16:creationId xmlns:a16="http://schemas.microsoft.com/office/drawing/2014/main" id="{575F2162-6AE3-A949-BFFC-1C70A57DE765}"/>
                  </a:ext>
                </a:extLst>
              </p:cNvPr>
              <p:cNvSpPr/>
              <p:nvPr/>
            </p:nvSpPr>
            <p:spPr>
              <a:xfrm>
                <a:off x="401017" y="5418067"/>
                <a:ext cx="2738082" cy="523219"/>
              </a:xfrm>
              <a:prstGeom prst="rect">
                <a:avLst/>
              </a:prstGeom>
            </p:spPr>
            <p:txBody>
              <a:bodyPr wrap="square">
                <a:spAutoFit/>
              </a:bodyPr>
              <a:lstStyle/>
              <a:p>
                <a:pPr defTabSz="257175"/>
                <a:r>
                  <a:rPr lang="de-DE" sz="1000" b="1" dirty="0">
                    <a:solidFill>
                      <a:prstClr val="black">
                        <a:lumMod val="95000"/>
                        <a:lumOff val="5000"/>
                      </a:prstClr>
                    </a:solidFill>
                    <a:cs typeface="Roboto Condensed"/>
                  </a:rPr>
                  <a:t>Regional </a:t>
                </a:r>
                <a:r>
                  <a:rPr lang="de-DE" sz="1000" b="1" dirty="0" err="1">
                    <a:solidFill>
                      <a:prstClr val="black">
                        <a:lumMod val="95000"/>
                        <a:lumOff val="5000"/>
                      </a:prstClr>
                    </a:solidFill>
                    <a:cs typeface="Roboto Condensed"/>
                  </a:rPr>
                  <a:t>office</a:t>
                </a:r>
                <a:r>
                  <a:rPr lang="de-DE" sz="1000" b="1" dirty="0">
                    <a:solidFill>
                      <a:prstClr val="black">
                        <a:lumMod val="95000"/>
                        <a:lumOff val="5000"/>
                      </a:prstClr>
                    </a:solidFill>
                    <a:cs typeface="Roboto Condensed"/>
                  </a:rPr>
                  <a:t>: Nairobi - </a:t>
                </a:r>
                <a:r>
                  <a:rPr lang="de-DE" sz="1000" b="1" dirty="0" err="1">
                    <a:solidFill>
                      <a:prstClr val="black">
                        <a:lumMod val="95000"/>
                        <a:lumOff val="5000"/>
                      </a:prstClr>
                    </a:solidFill>
                    <a:cs typeface="Roboto Condensed"/>
                  </a:rPr>
                  <a:t>Kenya</a:t>
                </a:r>
                <a:r>
                  <a:rPr lang="de-DE" sz="1000" b="1" dirty="0">
                    <a:solidFill>
                      <a:prstClr val="black">
                        <a:lumMod val="95000"/>
                        <a:lumOff val="5000"/>
                      </a:prstClr>
                    </a:solidFill>
                    <a:cs typeface="Roboto Condensed"/>
                  </a:rPr>
                  <a:t> </a:t>
                </a:r>
                <a:r>
                  <a:rPr lang="de-DE" sz="950" dirty="0">
                    <a:solidFill>
                      <a:srgbClr val="FFFFFF">
                        <a:lumMod val="50000"/>
                      </a:srgbClr>
                    </a:solidFill>
                    <a:latin typeface="Calibri Light" panose="020F0302020204030204"/>
                  </a:rPr>
                  <a:t>kenya@fs.de</a:t>
                </a:r>
              </a:p>
            </p:txBody>
          </p:sp>
          <p:sp>
            <p:nvSpPr>
              <p:cNvPr id="38" name="Rechteck 66">
                <a:extLst>
                  <a:ext uri="{FF2B5EF4-FFF2-40B4-BE49-F238E27FC236}">
                    <a16:creationId xmlns:a16="http://schemas.microsoft.com/office/drawing/2014/main" id="{BC74C861-3036-584A-8186-7BEB2FFFAD0B}"/>
                  </a:ext>
                </a:extLst>
              </p:cNvPr>
              <p:cNvSpPr/>
              <p:nvPr/>
            </p:nvSpPr>
            <p:spPr>
              <a:xfrm>
                <a:off x="401017" y="5889037"/>
                <a:ext cx="2813032" cy="523219"/>
              </a:xfrm>
              <a:prstGeom prst="rect">
                <a:avLst/>
              </a:prstGeom>
            </p:spPr>
            <p:txBody>
              <a:bodyPr wrap="square">
                <a:spAutoFit/>
              </a:bodyPr>
              <a:lstStyle/>
              <a:p>
                <a:pPr defTabSz="257175"/>
                <a:r>
                  <a:rPr lang="en-US" sz="1000" b="1" dirty="0">
                    <a:solidFill>
                      <a:prstClr val="black">
                        <a:lumMod val="95000"/>
                        <a:lumOff val="5000"/>
                      </a:prstClr>
                    </a:solidFill>
                    <a:cs typeface="Roboto Condensed"/>
                  </a:rPr>
                  <a:t>Regional office: Amman - </a:t>
                </a:r>
                <a:r>
                  <a:rPr lang="en-AU" sz="1000" b="1" dirty="0">
                    <a:solidFill>
                      <a:prstClr val="black">
                        <a:lumMod val="95000"/>
                        <a:lumOff val="5000"/>
                      </a:prstClr>
                    </a:solidFill>
                    <a:cs typeface="Roboto Condensed"/>
                  </a:rPr>
                  <a:t>Jordan </a:t>
                </a:r>
                <a:endParaRPr lang="en-US" sz="1000" b="1" dirty="0">
                  <a:solidFill>
                    <a:prstClr val="black">
                      <a:lumMod val="95000"/>
                      <a:lumOff val="5000"/>
                    </a:prstClr>
                  </a:solidFill>
                  <a:cs typeface="Roboto Condensed"/>
                </a:endParaRPr>
              </a:p>
              <a:p>
                <a:r>
                  <a:rPr lang="en-US" sz="950" dirty="0" err="1">
                    <a:solidFill>
                      <a:srgbClr val="FFFFFF">
                        <a:lumMod val="50000"/>
                      </a:srgbClr>
                    </a:solidFill>
                    <a:latin typeface="Calibri Light" panose="020F0302020204030204"/>
                  </a:rPr>
                  <a:t>mena@fs.de</a:t>
                </a:r>
                <a:endParaRPr lang="en-US" sz="950" dirty="0">
                  <a:solidFill>
                    <a:srgbClr val="FFFFFF">
                      <a:lumMod val="50000"/>
                    </a:srgbClr>
                  </a:solidFill>
                  <a:latin typeface="Calibri Light" panose="020F0302020204030204"/>
                </a:endParaRPr>
              </a:p>
            </p:txBody>
          </p:sp>
        </p:grpSp>
        <p:grpSp>
          <p:nvGrpSpPr>
            <p:cNvPr id="30" name="Gruppieren 39">
              <a:extLst>
                <a:ext uri="{FF2B5EF4-FFF2-40B4-BE49-F238E27FC236}">
                  <a16:creationId xmlns:a16="http://schemas.microsoft.com/office/drawing/2014/main" id="{77D951F1-449C-4B4B-8AE3-F2CDAF437F64}"/>
                </a:ext>
              </a:extLst>
            </p:cNvPr>
            <p:cNvGrpSpPr/>
            <p:nvPr/>
          </p:nvGrpSpPr>
          <p:grpSpPr>
            <a:xfrm>
              <a:off x="2292739" y="4709852"/>
              <a:ext cx="2556743" cy="745643"/>
              <a:chOff x="1090450" y="6370567"/>
              <a:chExt cx="3316561" cy="994196"/>
            </a:xfrm>
          </p:grpSpPr>
          <p:sp>
            <p:nvSpPr>
              <p:cNvPr id="35" name="Rechteck 43">
                <a:extLst>
                  <a:ext uri="{FF2B5EF4-FFF2-40B4-BE49-F238E27FC236}">
                    <a16:creationId xmlns:a16="http://schemas.microsoft.com/office/drawing/2014/main" id="{4A4FB8D3-1791-C741-A50A-8C5BA39FC6D4}"/>
                  </a:ext>
                </a:extLst>
              </p:cNvPr>
              <p:cNvSpPr/>
              <p:nvPr/>
            </p:nvSpPr>
            <p:spPr>
              <a:xfrm>
                <a:off x="1090450" y="6370567"/>
                <a:ext cx="3316561" cy="512963"/>
              </a:xfrm>
              <a:prstGeom prst="rect">
                <a:avLst/>
              </a:prstGeom>
            </p:spPr>
            <p:txBody>
              <a:bodyPr wrap="square">
                <a:spAutoFit/>
              </a:bodyPr>
              <a:lstStyle/>
              <a:p>
                <a:pPr defTabSz="257175"/>
                <a:r>
                  <a:rPr lang="en-US" sz="950" b="1" dirty="0">
                    <a:solidFill>
                      <a:prstClr val="black">
                        <a:lumMod val="95000"/>
                        <a:lumOff val="5000"/>
                      </a:prstClr>
                    </a:solidFill>
                    <a:cs typeface="Roboto Condensed"/>
                  </a:rPr>
                  <a:t>Regional office: Istanbul/Ankara - </a:t>
                </a:r>
                <a:r>
                  <a:rPr lang="en-AU" sz="950" b="1" dirty="0">
                    <a:solidFill>
                      <a:prstClr val="black">
                        <a:lumMod val="95000"/>
                        <a:lumOff val="5000"/>
                      </a:prstClr>
                    </a:solidFill>
                    <a:cs typeface="Roboto Condensed"/>
                  </a:rPr>
                  <a:t>Turkey</a:t>
                </a:r>
                <a:endParaRPr lang="en-US" sz="950" b="1" dirty="0">
                  <a:solidFill>
                    <a:prstClr val="black">
                      <a:lumMod val="95000"/>
                      <a:lumOff val="5000"/>
                    </a:prstClr>
                  </a:solidFill>
                  <a:cs typeface="Roboto Condensed"/>
                </a:endParaRPr>
              </a:p>
              <a:p>
                <a:r>
                  <a:rPr lang="en-US" sz="950" dirty="0" err="1">
                    <a:solidFill>
                      <a:srgbClr val="FFFFFF">
                        <a:lumMod val="50000"/>
                      </a:srgbClr>
                    </a:solidFill>
                    <a:latin typeface="Calibri Light" panose="020F0302020204030204"/>
                  </a:rPr>
                  <a:t>turkey@fs.de</a:t>
                </a:r>
                <a:endParaRPr lang="en-US" sz="950" dirty="0">
                  <a:solidFill>
                    <a:srgbClr val="FFFFFF">
                      <a:lumMod val="50000"/>
                    </a:srgbClr>
                  </a:solidFill>
                  <a:latin typeface="Calibri Light" panose="020F0302020204030204"/>
                </a:endParaRPr>
              </a:p>
            </p:txBody>
          </p:sp>
          <p:sp>
            <p:nvSpPr>
              <p:cNvPr id="36" name="Rechteck 44">
                <a:extLst>
                  <a:ext uri="{FF2B5EF4-FFF2-40B4-BE49-F238E27FC236}">
                    <a16:creationId xmlns:a16="http://schemas.microsoft.com/office/drawing/2014/main" id="{06D37087-C93A-1045-84E8-B2A07758377D}"/>
                  </a:ext>
                </a:extLst>
              </p:cNvPr>
              <p:cNvSpPr/>
              <p:nvPr/>
            </p:nvSpPr>
            <p:spPr>
              <a:xfrm>
                <a:off x="1114022" y="6841540"/>
                <a:ext cx="2729766" cy="523223"/>
              </a:xfrm>
              <a:prstGeom prst="rect">
                <a:avLst/>
              </a:prstGeom>
            </p:spPr>
            <p:txBody>
              <a:bodyPr wrap="square">
                <a:spAutoFit/>
              </a:bodyPr>
              <a:lstStyle/>
              <a:p>
                <a:pPr defTabSz="257175"/>
                <a:r>
                  <a:rPr lang="en-US" sz="1000" b="1" dirty="0">
                    <a:solidFill>
                      <a:prstClr val="black">
                        <a:lumMod val="95000"/>
                        <a:lumOff val="5000"/>
                      </a:prstClr>
                    </a:solidFill>
                    <a:cs typeface="Roboto Condensed"/>
                  </a:rPr>
                  <a:t>Regional office: </a:t>
                </a:r>
                <a:r>
                  <a:rPr lang="en-AU" sz="1000" b="1" dirty="0">
                    <a:solidFill>
                      <a:prstClr val="black">
                        <a:lumMod val="95000"/>
                        <a:lumOff val="5000"/>
                      </a:prstClr>
                    </a:solidFill>
                    <a:cs typeface="Roboto Condensed"/>
                  </a:rPr>
                  <a:t>Beijing - China</a:t>
                </a:r>
                <a:endParaRPr lang="en-US" sz="1000" b="1" dirty="0">
                  <a:solidFill>
                    <a:prstClr val="black">
                      <a:lumMod val="95000"/>
                      <a:lumOff val="5000"/>
                    </a:prstClr>
                  </a:solidFill>
                  <a:cs typeface="Roboto Condensed"/>
                </a:endParaRPr>
              </a:p>
              <a:p>
                <a:r>
                  <a:rPr lang="en-US" sz="950" dirty="0">
                    <a:solidFill>
                      <a:srgbClr val="FFFFFF">
                        <a:lumMod val="50000"/>
                      </a:srgbClr>
                    </a:solidFill>
                    <a:latin typeface="Calibri Light" panose="020F0302020204030204"/>
                  </a:rPr>
                  <a:t>china@fs.de</a:t>
                </a:r>
              </a:p>
            </p:txBody>
          </p:sp>
        </p:grpSp>
        <p:grpSp>
          <p:nvGrpSpPr>
            <p:cNvPr id="31" name="Gruppieren 40">
              <a:extLst>
                <a:ext uri="{FF2B5EF4-FFF2-40B4-BE49-F238E27FC236}">
                  <a16:creationId xmlns:a16="http://schemas.microsoft.com/office/drawing/2014/main" id="{860E4867-06A6-5944-B9CE-64A5AD099575}"/>
                </a:ext>
              </a:extLst>
            </p:cNvPr>
            <p:cNvGrpSpPr/>
            <p:nvPr/>
          </p:nvGrpSpPr>
          <p:grpSpPr>
            <a:xfrm>
              <a:off x="4583525" y="3980143"/>
              <a:ext cx="2674499" cy="1077873"/>
              <a:chOff x="3982583" y="5397588"/>
              <a:chExt cx="3791136" cy="1437164"/>
            </a:xfrm>
          </p:grpSpPr>
          <p:sp>
            <p:nvSpPr>
              <p:cNvPr id="32" name="Rechteck 41">
                <a:extLst>
                  <a:ext uri="{FF2B5EF4-FFF2-40B4-BE49-F238E27FC236}">
                    <a16:creationId xmlns:a16="http://schemas.microsoft.com/office/drawing/2014/main" id="{BE766C35-F4F8-054B-846E-BD33DF4761DF}"/>
                  </a:ext>
                </a:extLst>
              </p:cNvPr>
              <p:cNvSpPr/>
              <p:nvPr/>
            </p:nvSpPr>
            <p:spPr>
              <a:xfrm>
                <a:off x="3982583" y="5397588"/>
                <a:ext cx="3269511" cy="523221"/>
              </a:xfrm>
              <a:prstGeom prst="rect">
                <a:avLst/>
              </a:prstGeom>
            </p:spPr>
            <p:txBody>
              <a:bodyPr wrap="square">
                <a:spAutoFit/>
              </a:bodyPr>
              <a:lstStyle/>
              <a:p>
                <a:pPr defTabSz="257175"/>
                <a:r>
                  <a:rPr lang="en-US" sz="1000" b="1" dirty="0">
                    <a:solidFill>
                      <a:prstClr val="black">
                        <a:lumMod val="95000"/>
                        <a:lumOff val="5000"/>
                      </a:prstClr>
                    </a:solidFill>
                    <a:cs typeface="Roboto Condensed"/>
                  </a:rPr>
                  <a:t>Regional office: </a:t>
                </a:r>
                <a:r>
                  <a:rPr lang="en-AU" sz="1000" b="1" dirty="0">
                    <a:solidFill>
                      <a:prstClr val="black">
                        <a:lumMod val="95000"/>
                        <a:lumOff val="5000"/>
                      </a:prstClr>
                    </a:solidFill>
                    <a:cs typeface="Roboto Condensed"/>
                  </a:rPr>
                  <a:t>Hadapsar </a:t>
                </a:r>
                <a:r>
                  <a:rPr lang="en-US" sz="1000" b="1" dirty="0">
                    <a:solidFill>
                      <a:prstClr val="black">
                        <a:lumMod val="95000"/>
                        <a:lumOff val="5000"/>
                      </a:prstClr>
                    </a:solidFill>
                    <a:cs typeface="Roboto Condensed"/>
                  </a:rPr>
                  <a:t>- India</a:t>
                </a:r>
              </a:p>
              <a:p>
                <a:r>
                  <a:rPr lang="en-US" sz="950" dirty="0" err="1">
                    <a:solidFill>
                      <a:srgbClr val="FFFFFF">
                        <a:lumMod val="50000"/>
                      </a:srgbClr>
                    </a:solidFill>
                    <a:latin typeface="Calibri Light" panose="020F0302020204030204"/>
                  </a:rPr>
                  <a:t>india@fs.de</a:t>
                </a:r>
                <a:endParaRPr lang="en-US" sz="950" dirty="0">
                  <a:solidFill>
                    <a:srgbClr val="FFFFFF">
                      <a:lumMod val="50000"/>
                    </a:srgbClr>
                  </a:solidFill>
                  <a:latin typeface="Calibri Light" panose="020F0302020204030204"/>
                </a:endParaRPr>
              </a:p>
            </p:txBody>
          </p:sp>
          <p:sp>
            <p:nvSpPr>
              <p:cNvPr id="33" name="Rechteck 42">
                <a:extLst>
                  <a:ext uri="{FF2B5EF4-FFF2-40B4-BE49-F238E27FC236}">
                    <a16:creationId xmlns:a16="http://schemas.microsoft.com/office/drawing/2014/main" id="{42172DB7-8EDB-F64C-801B-6036C398D689}"/>
                  </a:ext>
                </a:extLst>
              </p:cNvPr>
              <p:cNvSpPr/>
              <p:nvPr/>
            </p:nvSpPr>
            <p:spPr>
              <a:xfrm>
                <a:off x="3982583" y="5857428"/>
                <a:ext cx="2938505" cy="523220"/>
              </a:xfrm>
              <a:prstGeom prst="rect">
                <a:avLst/>
              </a:prstGeom>
            </p:spPr>
            <p:txBody>
              <a:bodyPr wrap="square">
                <a:spAutoFit/>
              </a:bodyPr>
              <a:lstStyle/>
              <a:p>
                <a:pPr defTabSz="257175"/>
                <a:r>
                  <a:rPr lang="en-US" sz="1000" b="1" dirty="0">
                    <a:solidFill>
                      <a:prstClr val="black">
                        <a:lumMod val="95000"/>
                        <a:lumOff val="5000"/>
                      </a:prstClr>
                    </a:solidFill>
                    <a:cs typeface="Roboto Condensed"/>
                  </a:rPr>
                  <a:t>Regional office: </a:t>
                </a:r>
                <a:r>
                  <a:rPr lang="de-DE" sz="1000" b="1" dirty="0">
                    <a:solidFill>
                      <a:prstClr val="black">
                        <a:lumMod val="95000"/>
                        <a:lumOff val="5000"/>
                      </a:prstClr>
                    </a:solidFill>
                    <a:cs typeface="Roboto Condensed"/>
                  </a:rPr>
                  <a:t>Dubai - UAE</a:t>
                </a:r>
                <a:endParaRPr lang="en-US" sz="1000" b="1" dirty="0">
                  <a:solidFill>
                    <a:prstClr val="black">
                      <a:lumMod val="95000"/>
                      <a:lumOff val="5000"/>
                    </a:prstClr>
                  </a:solidFill>
                  <a:cs typeface="Roboto Condensed"/>
                </a:endParaRPr>
              </a:p>
              <a:p>
                <a:r>
                  <a:rPr lang="en-US" sz="950" dirty="0" err="1">
                    <a:solidFill>
                      <a:srgbClr val="FFFFFF">
                        <a:lumMod val="50000"/>
                      </a:srgbClr>
                    </a:solidFill>
                    <a:latin typeface="Calibri Light" panose="020F0302020204030204"/>
                  </a:rPr>
                  <a:t>dubai@fs.de</a:t>
                </a:r>
                <a:endParaRPr lang="en-US" sz="950" dirty="0">
                  <a:solidFill>
                    <a:srgbClr val="FFFFFF">
                      <a:lumMod val="50000"/>
                    </a:srgbClr>
                  </a:solidFill>
                  <a:latin typeface="Calibri Light" panose="020F0302020204030204"/>
                </a:endParaRPr>
              </a:p>
            </p:txBody>
          </p:sp>
          <p:sp>
            <p:nvSpPr>
              <p:cNvPr id="34" name="Rechteck 42">
                <a:extLst>
                  <a:ext uri="{FF2B5EF4-FFF2-40B4-BE49-F238E27FC236}">
                    <a16:creationId xmlns:a16="http://schemas.microsoft.com/office/drawing/2014/main" id="{8CFF4170-1AC4-C04F-AEC1-1A0C24582C6D}"/>
                  </a:ext>
                </a:extLst>
              </p:cNvPr>
              <p:cNvSpPr/>
              <p:nvPr/>
            </p:nvSpPr>
            <p:spPr>
              <a:xfrm>
                <a:off x="3982583" y="6311532"/>
                <a:ext cx="3791136" cy="523220"/>
              </a:xfrm>
              <a:prstGeom prst="rect">
                <a:avLst/>
              </a:prstGeom>
            </p:spPr>
            <p:txBody>
              <a:bodyPr wrap="square">
                <a:spAutoFit/>
              </a:bodyPr>
              <a:lstStyle/>
              <a:p>
                <a:pPr defTabSz="257175"/>
                <a:r>
                  <a:rPr lang="de-DE" sz="1000" b="1" dirty="0"/>
                  <a:t>Regional </a:t>
                </a:r>
                <a:r>
                  <a:rPr lang="de-DE" sz="1000" b="1" dirty="0" err="1"/>
                  <a:t>office</a:t>
                </a:r>
                <a:r>
                  <a:rPr lang="de-DE" sz="1000" b="1" dirty="0"/>
                  <a:t>: </a:t>
                </a:r>
                <a:r>
                  <a:rPr lang="de-DE" sz="1000" b="1" dirty="0" err="1"/>
                  <a:t>Brussels</a:t>
                </a:r>
                <a:r>
                  <a:rPr lang="de-DE" sz="1000" b="1" dirty="0"/>
                  <a:t> – </a:t>
                </a:r>
                <a:r>
                  <a:rPr lang="de-DE" sz="1000" b="1" dirty="0" err="1"/>
                  <a:t>Belgium</a:t>
                </a:r>
                <a:endParaRPr lang="de-DE" sz="1000" b="1" dirty="0"/>
              </a:p>
              <a:p>
                <a:pPr defTabSz="257175"/>
                <a:r>
                  <a:rPr lang="en-US" sz="950" dirty="0" err="1">
                    <a:solidFill>
                      <a:srgbClr val="FFFFFF">
                        <a:lumMod val="50000"/>
                      </a:srgbClr>
                    </a:solidFill>
                    <a:latin typeface="Calibri Light" panose="020F0302020204030204"/>
                  </a:rPr>
                  <a:t>brussels@fs.de</a:t>
                </a:r>
                <a:endParaRPr lang="en-US" sz="950" dirty="0">
                  <a:solidFill>
                    <a:srgbClr val="FFFFFF">
                      <a:lumMod val="50000"/>
                    </a:srgbClr>
                  </a:solidFill>
                  <a:latin typeface="Calibri Light" panose="020F0302020204030204"/>
                </a:endParaRPr>
              </a:p>
            </p:txBody>
          </p:sp>
        </p:grpSp>
      </p:grpSp>
    </p:spTree>
    <p:extLst>
      <p:ext uri="{BB962C8B-B14F-4D97-AF65-F5344CB8AC3E}">
        <p14:creationId xmlns:p14="http://schemas.microsoft.com/office/powerpoint/2010/main" val="1041082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International</a:t>
            </a:r>
            <a:br>
              <a:rPr lang="en-GB" dirty="0"/>
            </a:br>
            <a:r>
              <a:rPr lang="en-GB" dirty="0"/>
              <a:t>advisory services</a:t>
            </a:r>
          </a:p>
        </p:txBody>
      </p:sp>
      <p:sp>
        <p:nvSpPr>
          <p:cNvPr id="3" name="Textplatzhalter 2"/>
          <p:cNvSpPr>
            <a:spLocks noGrp="1"/>
          </p:cNvSpPr>
          <p:nvPr>
            <p:ph type="body" sz="half" idx="2"/>
          </p:nvPr>
        </p:nvSpPr>
        <p:spPr>
          <a:xfrm>
            <a:off x="4967233" y="2726672"/>
            <a:ext cx="3646831" cy="3811588"/>
          </a:xfrm>
        </p:spPr>
        <p:txBody>
          <a:bodyPr>
            <a:normAutofit/>
          </a:bodyPr>
          <a:lstStyle/>
          <a:p>
            <a:r>
              <a:rPr lang="en-GB" sz="1100" b="1" dirty="0">
                <a:latin typeface="+mn-lt"/>
              </a:rPr>
              <a:t>SUSTAINABLE DEVELOPMENT</a:t>
            </a:r>
          </a:p>
          <a:p>
            <a:r>
              <a:rPr lang="en-GB" sz="1100" dirty="0"/>
              <a:t>Frankfurt School of Finance &amp; Management has joined the UN Global Compact, the world’s largest corporate sustainability initiative aiming to mobilise a global movement of sustainable companies and stakeholders to implement universal sustainability principles and to take steps to support UN goals. Frankfurt School has therefore committed to do business responsibly by aligning its strategy and operations with Ten Principles on human rights, labour, environment and anti-corruption. We take strategic actions to advance broader societal goals, such as the UN Sustainable Development Goals (UN SDGs), with an emphasis on collaboration and innovation.</a:t>
            </a:r>
          </a:p>
          <a:p>
            <a:r>
              <a:rPr lang="en-GB" sz="1100" dirty="0"/>
              <a:t/>
            </a:r>
            <a:br>
              <a:rPr lang="en-GB" sz="1100" dirty="0"/>
            </a:br>
            <a:endParaRPr lang="en-GB" sz="1100" dirty="0"/>
          </a:p>
        </p:txBody>
      </p:sp>
      <p:sp>
        <p:nvSpPr>
          <p:cNvPr id="6" name="Textplatzhalter 5"/>
          <p:cNvSpPr>
            <a:spLocks noGrp="1"/>
          </p:cNvSpPr>
          <p:nvPr>
            <p:ph type="body" sz="half" idx="15"/>
          </p:nvPr>
        </p:nvSpPr>
        <p:spPr/>
        <p:txBody>
          <a:bodyPr/>
          <a:lstStyle/>
          <a:p>
            <a:r>
              <a:rPr lang="en-GB" dirty="0"/>
              <a:t>Fs departments</a:t>
            </a:r>
          </a:p>
        </p:txBody>
      </p:sp>
      <p:pic>
        <p:nvPicPr>
          <p:cNvPr id="26" name="Grafik 13">
            <a:extLst>
              <a:ext uri="{FF2B5EF4-FFF2-40B4-BE49-F238E27FC236}">
                <a16:creationId xmlns:a16="http://schemas.microsoft.com/office/drawing/2014/main" id="{DCC3D912-DA66-E548-9560-67827192647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8233" y="4026305"/>
            <a:ext cx="685800" cy="685800"/>
          </a:xfrm>
          <a:prstGeom prst="rect">
            <a:avLst/>
          </a:prstGeom>
        </p:spPr>
      </p:pic>
      <p:pic>
        <p:nvPicPr>
          <p:cNvPr id="27" name="Grafik 14">
            <a:extLst>
              <a:ext uri="{FF2B5EF4-FFF2-40B4-BE49-F238E27FC236}">
                <a16:creationId xmlns:a16="http://schemas.microsoft.com/office/drawing/2014/main" id="{99418BC2-2330-8448-82AC-3783295F4C9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19979" y="5189696"/>
            <a:ext cx="762248" cy="762248"/>
          </a:xfrm>
          <a:prstGeom prst="rect">
            <a:avLst/>
          </a:prstGeom>
        </p:spPr>
      </p:pic>
      <p:pic>
        <p:nvPicPr>
          <p:cNvPr id="28" name="Grafik 15">
            <a:extLst>
              <a:ext uri="{FF2B5EF4-FFF2-40B4-BE49-F238E27FC236}">
                <a16:creationId xmlns:a16="http://schemas.microsoft.com/office/drawing/2014/main" id="{3178E06B-6EF5-0B4E-B7DE-00C37774B37F}"/>
              </a:ext>
            </a:extLst>
          </p:cNvPr>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785512" y="3270331"/>
            <a:ext cx="755974" cy="755974"/>
          </a:xfrm>
          <a:prstGeom prst="rect">
            <a:avLst/>
          </a:prstGeom>
        </p:spPr>
      </p:pic>
      <p:pic>
        <p:nvPicPr>
          <p:cNvPr id="29" name="Grafik 16">
            <a:extLst>
              <a:ext uri="{FF2B5EF4-FFF2-40B4-BE49-F238E27FC236}">
                <a16:creationId xmlns:a16="http://schemas.microsoft.com/office/drawing/2014/main" id="{4E5EC9D4-0794-6049-BC3E-5DE9EE41823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8602" y="5073702"/>
            <a:ext cx="780177" cy="780177"/>
          </a:xfrm>
          <a:prstGeom prst="rect">
            <a:avLst/>
          </a:prstGeom>
        </p:spPr>
      </p:pic>
      <p:pic>
        <p:nvPicPr>
          <p:cNvPr id="30" name="Grafik 17">
            <a:extLst>
              <a:ext uri="{FF2B5EF4-FFF2-40B4-BE49-F238E27FC236}">
                <a16:creationId xmlns:a16="http://schemas.microsoft.com/office/drawing/2014/main" id="{39242AD7-EE46-2B40-8CB2-7C3089250353}"/>
              </a:ext>
            </a:extLst>
          </p:cNvPr>
          <p:cNvPicPr>
            <a:picLocks noChangeAspect="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429996" y="2184467"/>
            <a:ext cx="692227" cy="692227"/>
          </a:xfrm>
          <a:prstGeom prst="rect">
            <a:avLst/>
          </a:prstGeom>
        </p:spPr>
      </p:pic>
      <p:pic>
        <p:nvPicPr>
          <p:cNvPr id="31" name="Picture 2">
            <a:extLst>
              <a:ext uri="{FF2B5EF4-FFF2-40B4-BE49-F238E27FC236}">
                <a16:creationId xmlns:a16="http://schemas.microsoft.com/office/drawing/2014/main" id="{3B713624-2A62-9341-9323-69D9540807E0}"/>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466055" y="2984032"/>
            <a:ext cx="2365375" cy="235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Rechteck 19">
            <a:extLst>
              <a:ext uri="{FF2B5EF4-FFF2-40B4-BE49-F238E27FC236}">
                <a16:creationId xmlns:a16="http://schemas.microsoft.com/office/drawing/2014/main" id="{92F33BED-9049-734A-8C4E-0FB41D63C7FA}"/>
              </a:ext>
            </a:extLst>
          </p:cNvPr>
          <p:cNvSpPr/>
          <p:nvPr/>
        </p:nvSpPr>
        <p:spPr>
          <a:xfrm>
            <a:off x="1932540" y="3688750"/>
            <a:ext cx="1458893" cy="954107"/>
          </a:xfrm>
          <a:prstGeom prst="rect">
            <a:avLst/>
          </a:prstGeom>
        </p:spPr>
        <p:txBody>
          <a:bodyPr wrap="square">
            <a:spAutoFit/>
          </a:bodyPr>
          <a:lstStyle/>
          <a:p>
            <a:pPr algn="ctr" defTabSz="827905">
              <a:buSzPct val="25000"/>
              <a:defRPr/>
            </a:pPr>
            <a:r>
              <a:rPr lang="en-US" sz="1400" b="1" kern="0">
                <a:solidFill>
                  <a:srgbClr val="2B3A6E"/>
                </a:solidFill>
                <a:latin typeface="Frutiger LT 45 Light" panose="020B0403030504020204" pitchFamily="34" charset="0"/>
                <a:ea typeface="Arial"/>
                <a:cs typeface="Arial"/>
                <a:sym typeface="Arial"/>
              </a:rPr>
              <a:t>Frankfurt School contributes to UN SDGs</a:t>
            </a:r>
          </a:p>
        </p:txBody>
      </p:sp>
      <p:pic>
        <p:nvPicPr>
          <p:cNvPr id="33" name="Grafik 20">
            <a:extLst>
              <a:ext uri="{FF2B5EF4-FFF2-40B4-BE49-F238E27FC236}">
                <a16:creationId xmlns:a16="http://schemas.microsoft.com/office/drawing/2014/main" id="{6E213B9B-9762-E74E-85B6-4509FBF5B361}"/>
              </a:ext>
            </a:extLst>
          </p:cNvPr>
          <p:cNvPicPr>
            <a:picLocks noChangeAspect="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319979" y="2508482"/>
            <a:ext cx="736423" cy="736423"/>
          </a:xfrm>
          <a:prstGeom prst="rect">
            <a:avLst/>
          </a:prstGeom>
        </p:spPr>
      </p:pic>
      <p:pic>
        <p:nvPicPr>
          <p:cNvPr id="34" name="Grafik 21">
            <a:extLst>
              <a:ext uri="{FF2B5EF4-FFF2-40B4-BE49-F238E27FC236}">
                <a16:creationId xmlns:a16="http://schemas.microsoft.com/office/drawing/2014/main" id="{D9795410-36A8-9F4A-868D-8A69FCE31B66}"/>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897245" y="4211190"/>
            <a:ext cx="747848" cy="747848"/>
          </a:xfrm>
          <a:prstGeom prst="rect">
            <a:avLst/>
          </a:prstGeom>
        </p:spPr>
      </p:pic>
      <p:pic>
        <p:nvPicPr>
          <p:cNvPr id="35" name="Grafik 22">
            <a:extLst>
              <a:ext uri="{FF2B5EF4-FFF2-40B4-BE49-F238E27FC236}">
                <a16:creationId xmlns:a16="http://schemas.microsoft.com/office/drawing/2014/main" id="{AAC489F6-509F-764E-9AA7-EF6CE186CB6E}"/>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028974" y="5400012"/>
            <a:ext cx="818211" cy="818211"/>
          </a:xfrm>
          <a:prstGeom prst="rect">
            <a:avLst/>
          </a:prstGeom>
        </p:spPr>
      </p:pic>
      <p:pic>
        <p:nvPicPr>
          <p:cNvPr id="36" name="Picture 3">
            <a:extLst>
              <a:ext uri="{FF2B5EF4-FFF2-40B4-BE49-F238E27FC236}">
                <a16:creationId xmlns:a16="http://schemas.microsoft.com/office/drawing/2014/main" id="{040DB838-D530-CD47-9026-C36A8A058B86}"/>
              </a:ext>
            </a:extLst>
          </p:cNvPr>
          <p:cNvPicPr>
            <a:picLocks noChangeAspect="1" noChangeArrowheads="1"/>
          </p:cNvPicPr>
          <p:nvPr/>
        </p:nvPicPr>
        <p:blipFill rotWithShape="1">
          <a:blip r:embed="rId11"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464741" y="2334200"/>
            <a:ext cx="719435" cy="8073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 name="Picture 3">
            <a:extLst>
              <a:ext uri="{FF2B5EF4-FFF2-40B4-BE49-F238E27FC236}">
                <a16:creationId xmlns:a16="http://schemas.microsoft.com/office/drawing/2014/main" id="{C39D315E-7D4C-B543-8253-42EB4C911F9D}"/>
              </a:ext>
            </a:extLst>
          </p:cNvPr>
          <p:cNvPicPr>
            <a:picLocks noChangeAspect="1" noChangeArrowheads="1"/>
          </p:cNvPicPr>
          <p:nvPr/>
        </p:nvPicPr>
        <p:blipFill rotWithShape="1">
          <a:blip r:embed="rId1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843310" y="2939946"/>
            <a:ext cx="704923" cy="639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 name="Picture 2" descr="/var/folders/0l/g89k8ldn6l37rz0kf4bf4nkr0000gr/T/com.microsoft.Powerpoint/WebArchiveCopyPasteTempFiles/cidimage009.jpg@01D4DB53.D048AFA0">
            <a:extLst>
              <a:ext uri="{FF2B5EF4-FFF2-40B4-BE49-F238E27FC236}">
                <a16:creationId xmlns:a16="http://schemas.microsoft.com/office/drawing/2014/main" id="{B3BD28D5-EC53-6F44-8410-D73B585AC9A7}"/>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5030841" y="2074542"/>
            <a:ext cx="1759313" cy="519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8433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385576" y="955084"/>
            <a:ext cx="8431331" cy="956502"/>
          </a:xfrm>
        </p:spPr>
        <p:txBody>
          <a:bodyPr/>
          <a:lstStyle/>
          <a:p>
            <a:r>
              <a:rPr lang="en-GB" dirty="0"/>
              <a:t>Sustainable </a:t>
            </a:r>
            <a:br>
              <a:rPr lang="en-GB" dirty="0"/>
            </a:br>
            <a:r>
              <a:rPr lang="en-GB" dirty="0"/>
              <a:t>World Academy</a:t>
            </a:r>
          </a:p>
        </p:txBody>
      </p:sp>
      <p:sp>
        <p:nvSpPr>
          <p:cNvPr id="3" name="Textplatzhalter 2"/>
          <p:cNvSpPr>
            <a:spLocks noGrp="1"/>
          </p:cNvSpPr>
          <p:nvPr>
            <p:ph type="body" sz="half" idx="2"/>
          </p:nvPr>
        </p:nvSpPr>
        <p:spPr>
          <a:xfrm>
            <a:off x="385575" y="2258894"/>
            <a:ext cx="3166922" cy="4144281"/>
          </a:xfrm>
        </p:spPr>
        <p:txBody>
          <a:bodyPr>
            <a:noAutofit/>
          </a:bodyPr>
          <a:lstStyle/>
          <a:p>
            <a:pPr lvl="0">
              <a:lnSpc>
                <a:spcPts val="1700"/>
              </a:lnSpc>
              <a:spcBef>
                <a:spcPts val="0"/>
              </a:spcBef>
            </a:pPr>
            <a:r>
              <a:rPr lang="en-GB" sz="1100" b="1" dirty="0">
                <a:solidFill>
                  <a:srgbClr val="000000"/>
                </a:solidFill>
                <a:latin typeface="Calibri" panose="020F0502020204030204"/>
              </a:rPr>
              <a:t>MISSION</a:t>
            </a:r>
            <a:r>
              <a:rPr lang="en-GB" sz="1100" dirty="0">
                <a:solidFill>
                  <a:srgbClr val="000000"/>
                </a:solidFill>
              </a:rPr>
              <a:t/>
            </a:r>
            <a:br>
              <a:rPr lang="en-GB" sz="1100" dirty="0">
                <a:solidFill>
                  <a:srgbClr val="000000"/>
                </a:solidFill>
              </a:rPr>
            </a:br>
            <a:r>
              <a:rPr lang="en-GB" sz="1100" dirty="0">
                <a:solidFill>
                  <a:srgbClr val="000000"/>
                </a:solidFill>
              </a:rPr>
              <a:t>Education is central to development - both in the sense of personal advancement and in a wider context, defined as the development of countries. Our online programmes help to systematically and successfully develop qualifications and build a career while recognizing the social function of education.</a:t>
            </a:r>
            <a:br>
              <a:rPr lang="en-GB" sz="1100" dirty="0">
                <a:solidFill>
                  <a:srgbClr val="000000"/>
                </a:solidFill>
              </a:rPr>
            </a:br>
            <a:r>
              <a:rPr lang="en-GB" sz="1100" dirty="0">
                <a:solidFill>
                  <a:srgbClr val="000000"/>
                </a:solidFill>
              </a:rPr>
              <a:t/>
            </a:r>
            <a:br>
              <a:rPr lang="en-GB" sz="1100" dirty="0">
                <a:solidFill>
                  <a:srgbClr val="000000"/>
                </a:solidFill>
              </a:rPr>
            </a:br>
            <a:r>
              <a:rPr lang="en-GB" sz="1100" b="1" cap="all" dirty="0">
                <a:solidFill>
                  <a:srgbClr val="000000"/>
                </a:solidFill>
                <a:latin typeface="Calibri" panose="020F0502020204030204"/>
              </a:rPr>
              <a:t>Locations</a:t>
            </a:r>
            <a:r>
              <a:rPr lang="en-GB" sz="1100" dirty="0">
                <a:solidFill>
                  <a:srgbClr val="000000"/>
                </a:solidFill>
              </a:rPr>
              <a:t/>
            </a:r>
            <a:br>
              <a:rPr lang="en-GB" sz="1100" dirty="0">
                <a:solidFill>
                  <a:srgbClr val="000000"/>
                </a:solidFill>
              </a:rPr>
            </a:br>
            <a:r>
              <a:rPr lang="en-GB" sz="1100" dirty="0">
                <a:solidFill>
                  <a:srgbClr val="000000"/>
                </a:solidFill>
              </a:rPr>
              <a:t>FSDF e-Campus online courses are conducted completely online, with the exception of the final exam. The paper-based final exams can be taken on fixed dates at one of our partner institutions spread around the world.</a:t>
            </a:r>
          </a:p>
          <a:p>
            <a:pPr>
              <a:lnSpc>
                <a:spcPts val="1700"/>
              </a:lnSpc>
            </a:pPr>
            <a:endParaRPr lang="en-GB" dirty="0"/>
          </a:p>
        </p:txBody>
      </p:sp>
      <p:sp>
        <p:nvSpPr>
          <p:cNvPr id="6" name="Textplatzhalter 5"/>
          <p:cNvSpPr>
            <a:spLocks noGrp="1"/>
          </p:cNvSpPr>
          <p:nvPr>
            <p:ph type="body" sz="half" idx="15"/>
          </p:nvPr>
        </p:nvSpPr>
        <p:spPr/>
        <p:txBody>
          <a:bodyPr/>
          <a:lstStyle/>
          <a:p>
            <a:r>
              <a:rPr lang="en-GB" dirty="0"/>
              <a:t>Fs departments</a:t>
            </a:r>
          </a:p>
        </p:txBody>
      </p:sp>
      <p:graphicFrame>
        <p:nvGraphicFramePr>
          <p:cNvPr id="7" name="Tabelle 6"/>
          <p:cNvGraphicFramePr>
            <a:graphicFrameLocks noGrp="1"/>
          </p:cNvGraphicFramePr>
          <p:nvPr>
            <p:extLst>
              <p:ext uri="{D42A27DB-BD31-4B8C-83A1-F6EECF244321}">
                <p14:modId xmlns:p14="http://schemas.microsoft.com/office/powerpoint/2010/main" val="2561312013"/>
              </p:ext>
            </p:extLst>
          </p:nvPr>
        </p:nvGraphicFramePr>
        <p:xfrm>
          <a:off x="4006436" y="1878358"/>
          <a:ext cx="4288716" cy="4901985"/>
        </p:xfrm>
        <a:graphic>
          <a:graphicData uri="http://schemas.openxmlformats.org/drawingml/2006/table">
            <a:tbl>
              <a:tblPr firstRow="1" bandRow="1">
                <a:tableStyleId>{F5AB1C69-6EDB-4FF4-983F-18BD219EF322}</a:tableStyleId>
              </a:tblPr>
              <a:tblGrid>
                <a:gridCol w="4288716">
                  <a:extLst>
                    <a:ext uri="{9D8B030D-6E8A-4147-A177-3AD203B41FA5}">
                      <a16:colId xmlns:a16="http://schemas.microsoft.com/office/drawing/2014/main" val="20000"/>
                    </a:ext>
                  </a:extLst>
                </a:gridCol>
              </a:tblGrid>
              <a:tr h="29419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mn-lt"/>
                          <a:ea typeface="+mn-ea"/>
                          <a:cs typeface="+mn-cs"/>
                        </a:rPr>
                        <a:t>SDG RELATED EXECUTIVE EDUCATION PROGRAMMES OFFERED BY FS APRIL 2019</a:t>
                      </a:r>
                      <a:endParaRPr lang="de-DE" sz="1050" b="0" i="0" u="none" strike="noStrike" kern="1200" baseline="0" dirty="0">
                        <a:solidFill>
                          <a:schemeClr val="lt1"/>
                        </a:solidFill>
                        <a:latin typeface="+mn-lt"/>
                        <a:ea typeface="+mn-ea"/>
                        <a:cs typeface="+mn-cs"/>
                      </a:endParaRPr>
                    </a:p>
                  </a:txBody>
                  <a:tcPr marL="68580" marR="68580" marT="34290" marB="34290" anchor="ctr">
                    <a:solidFill>
                      <a:srgbClr val="173F74"/>
                    </a:solidFill>
                  </a:tcPr>
                </a:tc>
                <a:extLst>
                  <a:ext uri="{0D108BD9-81ED-4DB2-BD59-A6C34878D82A}">
                    <a16:rowId xmlns:a16="http://schemas.microsoft.com/office/drawing/2014/main" val="10000"/>
                  </a:ext>
                </a:extLst>
              </a:tr>
              <a:tr h="254443">
                <a:tc>
                  <a:txBody>
                    <a:bodyPr/>
                    <a:lstStyle/>
                    <a:p>
                      <a:pPr algn="l"/>
                      <a:r>
                        <a:rPr lang="de-DE" sz="1000" b="1" i="0" u="none" strike="noStrike" baseline="0" dirty="0">
                          <a:solidFill>
                            <a:schemeClr val="bg1"/>
                          </a:solidFill>
                          <a:latin typeface="+mn-lt"/>
                        </a:rPr>
                        <a:t>ONLINE PROGRAMMES</a:t>
                      </a:r>
                    </a:p>
                  </a:txBody>
                  <a:tcPr marL="68580" marR="68580" marT="34290" marB="34290" anchor="ctr">
                    <a:solidFill>
                      <a:srgbClr val="6878A3"/>
                    </a:solidFill>
                  </a:tcPr>
                </a:tc>
                <a:extLst>
                  <a:ext uri="{0D108BD9-81ED-4DB2-BD59-A6C34878D82A}">
                    <a16:rowId xmlns:a16="http://schemas.microsoft.com/office/drawing/2014/main" val="10001"/>
                  </a:ext>
                </a:extLst>
              </a:tr>
              <a:tr h="1940118">
                <a:tc>
                  <a:txBody>
                    <a:bodyPr/>
                    <a:lstStyle/>
                    <a:p>
                      <a:pPr marL="0" marR="0" lvl="0" indent="0" algn="l" defTabSz="914400" rtl="0" eaLnBrk="1" fontAlgn="auto" latinLnBrk="0" hangingPunct="1">
                        <a:lnSpc>
                          <a:spcPct val="100000"/>
                        </a:lnSpc>
                        <a:spcBef>
                          <a:spcPts val="0"/>
                        </a:spcBef>
                        <a:spcAft>
                          <a:spcPts val="0"/>
                        </a:spcAft>
                        <a:buClrTx/>
                        <a:buSzTx/>
                        <a:buFont typeface="Wingdings" charset="2"/>
                        <a:buNone/>
                        <a:tabLst/>
                        <a:defRPr/>
                      </a:pPr>
                      <a:r>
                        <a:rPr lang="de-DE" sz="900" b="0" i="0" u="none" strike="noStrike" baseline="0" dirty="0">
                          <a:solidFill>
                            <a:srgbClr val="404041"/>
                          </a:solidFill>
                          <a:latin typeface="+mj-lt"/>
                        </a:rPr>
                        <a:t>CEMF - Certified Expert in </a:t>
                      </a:r>
                      <a:r>
                        <a:rPr lang="de-DE" sz="900" b="0" i="0" u="none" strike="noStrike" baseline="0" dirty="0" err="1">
                          <a:solidFill>
                            <a:srgbClr val="404041"/>
                          </a:solidFill>
                          <a:latin typeface="+mj-lt"/>
                        </a:rPr>
                        <a:t>Microfinance</a:t>
                      </a:r>
                      <a:r>
                        <a:rPr lang="de-DE" sz="900" b="0" i="0" u="none" strike="noStrike" baseline="0" dirty="0">
                          <a:solidFill>
                            <a:srgbClr val="404041"/>
                          </a:solidFill>
                          <a:latin typeface="+mj-lt"/>
                        </a:rPr>
                        <a:t> (EN, FR)</a:t>
                      </a:r>
                    </a:p>
                    <a:p>
                      <a:pPr marL="0" marR="0" lvl="0" indent="0" algn="l" defTabSz="914400" rtl="0" eaLnBrk="1" fontAlgn="auto" latinLnBrk="0" hangingPunct="1">
                        <a:lnSpc>
                          <a:spcPct val="100000"/>
                        </a:lnSpc>
                        <a:spcBef>
                          <a:spcPts val="0"/>
                        </a:spcBef>
                        <a:spcAft>
                          <a:spcPts val="0"/>
                        </a:spcAft>
                        <a:buClrTx/>
                        <a:buSzTx/>
                        <a:buFont typeface="Wingdings" charset="2"/>
                        <a:buNone/>
                        <a:tabLst/>
                        <a:defRPr/>
                      </a:pPr>
                      <a:r>
                        <a:rPr lang="de-DE" sz="900" b="0" i="0" u="none" strike="noStrike" baseline="0" dirty="0">
                          <a:solidFill>
                            <a:srgbClr val="404041"/>
                          </a:solidFill>
                          <a:latin typeface="+mj-lt"/>
                        </a:rPr>
                        <a:t>CEMI - Certified Expert in </a:t>
                      </a:r>
                      <a:r>
                        <a:rPr lang="de-DE" sz="900" b="0" i="0" u="none" strike="noStrike" baseline="0" dirty="0" err="1">
                          <a:solidFill>
                            <a:srgbClr val="404041"/>
                          </a:solidFill>
                          <a:latin typeface="+mj-lt"/>
                        </a:rPr>
                        <a:t>Microinsurance</a:t>
                      </a:r>
                      <a:r>
                        <a:rPr lang="de-DE" sz="900" b="0" i="0" u="none" strike="noStrike" baseline="0" dirty="0">
                          <a:solidFill>
                            <a:srgbClr val="404041"/>
                          </a:solidFill>
                          <a:latin typeface="+mj-lt"/>
                        </a:rPr>
                        <a:t> </a:t>
                      </a:r>
                    </a:p>
                    <a:p>
                      <a:pPr marL="0" marR="0" lvl="0" indent="0" algn="l" defTabSz="914400" rtl="0" eaLnBrk="1" fontAlgn="auto" latinLnBrk="0" hangingPunct="1">
                        <a:lnSpc>
                          <a:spcPct val="100000"/>
                        </a:lnSpc>
                        <a:spcBef>
                          <a:spcPts val="0"/>
                        </a:spcBef>
                        <a:spcAft>
                          <a:spcPts val="0"/>
                        </a:spcAft>
                        <a:buClrTx/>
                        <a:buSzTx/>
                        <a:buFont typeface="Wingdings" charset="2"/>
                        <a:buNone/>
                        <a:tabLst/>
                        <a:defRPr/>
                      </a:pPr>
                      <a:r>
                        <a:rPr lang="de-DE" sz="900" b="0" i="0" u="none" strike="noStrike" baseline="0" dirty="0">
                          <a:solidFill>
                            <a:srgbClr val="404041"/>
                          </a:solidFill>
                          <a:latin typeface="+mj-lt"/>
                        </a:rPr>
                        <a:t>CESF - Certified Expert in SME </a:t>
                      </a:r>
                      <a:r>
                        <a:rPr lang="de-DE" sz="900" b="0" i="0" u="none" strike="noStrike" baseline="0" dirty="0" err="1">
                          <a:solidFill>
                            <a:srgbClr val="404041"/>
                          </a:solidFill>
                          <a:latin typeface="+mj-lt"/>
                        </a:rPr>
                        <a:t>Finance</a:t>
                      </a:r>
                      <a:r>
                        <a:rPr lang="de-DE" sz="900" b="0" i="0" u="none" strike="noStrike" baseline="0" dirty="0">
                          <a:solidFill>
                            <a:srgbClr val="404041"/>
                          </a:solidFill>
                          <a:latin typeface="+mj-lt"/>
                        </a:rPr>
                        <a:t> (EN, RU)</a:t>
                      </a:r>
                    </a:p>
                    <a:p>
                      <a:pPr marL="0" marR="0" lvl="0" indent="0" algn="l" defTabSz="914400" rtl="0" eaLnBrk="1" fontAlgn="auto" latinLnBrk="0" hangingPunct="1">
                        <a:lnSpc>
                          <a:spcPct val="100000"/>
                        </a:lnSpc>
                        <a:spcBef>
                          <a:spcPts val="0"/>
                        </a:spcBef>
                        <a:spcAft>
                          <a:spcPts val="0"/>
                        </a:spcAft>
                        <a:buClrTx/>
                        <a:buSzTx/>
                        <a:buFont typeface="Wingdings" charset="2"/>
                        <a:buNone/>
                        <a:tabLst/>
                        <a:defRPr/>
                      </a:pPr>
                      <a:r>
                        <a:rPr lang="de-DE" sz="900" b="0" i="0" u="none" strike="noStrike" baseline="0" dirty="0">
                          <a:solidFill>
                            <a:srgbClr val="404041"/>
                          </a:solidFill>
                          <a:latin typeface="+mj-lt"/>
                        </a:rPr>
                        <a:t>CERM - Certified Expert in </a:t>
                      </a:r>
                      <a:r>
                        <a:rPr lang="de-DE" sz="900" b="0" i="0" u="none" strike="noStrike" baseline="0" dirty="0" err="1">
                          <a:solidFill>
                            <a:srgbClr val="404041"/>
                          </a:solidFill>
                          <a:latin typeface="+mj-lt"/>
                        </a:rPr>
                        <a:t>Risk</a:t>
                      </a:r>
                      <a:r>
                        <a:rPr lang="de-DE" sz="900" b="0" i="0" u="none" strike="noStrike" baseline="0" dirty="0">
                          <a:solidFill>
                            <a:srgbClr val="404041"/>
                          </a:solidFill>
                          <a:latin typeface="+mj-lt"/>
                        </a:rPr>
                        <a:t> Management  (EN, ES, FR &amp; RU)</a:t>
                      </a:r>
                    </a:p>
                    <a:p>
                      <a:pPr marL="0" marR="0" lvl="0" indent="0" algn="l" defTabSz="914400" rtl="0" eaLnBrk="1" fontAlgn="auto" latinLnBrk="0" hangingPunct="1">
                        <a:lnSpc>
                          <a:spcPct val="100000"/>
                        </a:lnSpc>
                        <a:spcBef>
                          <a:spcPts val="0"/>
                        </a:spcBef>
                        <a:spcAft>
                          <a:spcPts val="0"/>
                        </a:spcAft>
                        <a:buClrTx/>
                        <a:buSzTx/>
                        <a:buFont typeface="Wingdings" charset="2"/>
                        <a:buNone/>
                        <a:tabLst/>
                        <a:defRPr/>
                      </a:pPr>
                      <a:r>
                        <a:rPr lang="en-US" sz="900" b="0" i="0" u="none" strike="noStrike" baseline="0" dirty="0">
                          <a:solidFill>
                            <a:srgbClr val="404041"/>
                          </a:solidFill>
                          <a:latin typeface="+mj-lt"/>
                        </a:rPr>
                        <a:t>CECRF - Certified Expert in Climate &amp; Renewable Energy Finance </a:t>
                      </a:r>
                    </a:p>
                    <a:p>
                      <a:pPr marL="0" marR="0" lvl="0" indent="0" algn="l" defTabSz="914400" rtl="0" eaLnBrk="1" fontAlgn="auto" latinLnBrk="0" hangingPunct="1">
                        <a:lnSpc>
                          <a:spcPct val="100000"/>
                        </a:lnSpc>
                        <a:spcBef>
                          <a:spcPts val="0"/>
                        </a:spcBef>
                        <a:spcAft>
                          <a:spcPts val="0"/>
                        </a:spcAft>
                        <a:buClrTx/>
                        <a:buSzTx/>
                        <a:buFont typeface="Wingdings" charset="2"/>
                        <a:buNone/>
                        <a:tabLst/>
                        <a:defRPr/>
                      </a:pPr>
                      <a:r>
                        <a:rPr lang="en-US" sz="900" b="0" i="0" u="none" strike="noStrike" baseline="0" dirty="0">
                          <a:solidFill>
                            <a:srgbClr val="404041"/>
                          </a:solidFill>
                          <a:latin typeface="+mj-lt"/>
                        </a:rPr>
                        <a:t>CEIM - Certified Expert in Islamic Microfinance </a:t>
                      </a:r>
                    </a:p>
                    <a:p>
                      <a:pPr marL="0" marR="0" lvl="0" indent="0" algn="l" defTabSz="914400" rtl="0" eaLnBrk="1" fontAlgn="auto" latinLnBrk="0" hangingPunct="1">
                        <a:lnSpc>
                          <a:spcPct val="100000"/>
                        </a:lnSpc>
                        <a:spcBef>
                          <a:spcPts val="0"/>
                        </a:spcBef>
                        <a:spcAft>
                          <a:spcPts val="0"/>
                        </a:spcAft>
                        <a:buClrTx/>
                        <a:buSzTx/>
                        <a:buFont typeface="Wingdings" charset="2"/>
                        <a:buNone/>
                        <a:tabLst/>
                        <a:defRPr/>
                      </a:pPr>
                      <a:r>
                        <a:rPr lang="en-US" sz="900" b="0" i="0" u="none" strike="noStrike" baseline="0" dirty="0">
                          <a:solidFill>
                            <a:srgbClr val="404041"/>
                          </a:solidFill>
                          <a:latin typeface="+mj-lt"/>
                        </a:rPr>
                        <a:t>CECAF - Certified Expert in Climate Adaptation Finance</a:t>
                      </a:r>
                    </a:p>
                    <a:p>
                      <a:pPr marL="0" marR="0" lvl="0" indent="0" algn="l" defTabSz="914400" rtl="0" eaLnBrk="1" fontAlgn="auto" latinLnBrk="0" hangingPunct="1">
                        <a:lnSpc>
                          <a:spcPct val="100000"/>
                        </a:lnSpc>
                        <a:spcBef>
                          <a:spcPts val="0"/>
                        </a:spcBef>
                        <a:spcAft>
                          <a:spcPts val="0"/>
                        </a:spcAft>
                        <a:buClrTx/>
                        <a:buSzTx/>
                        <a:buFont typeface="Wingdings" charset="2"/>
                        <a:buNone/>
                        <a:tabLst/>
                        <a:defRPr/>
                      </a:pPr>
                      <a:r>
                        <a:rPr lang="en-US" sz="900" b="0" i="0" u="none" strike="noStrike" baseline="0" dirty="0">
                          <a:solidFill>
                            <a:srgbClr val="404041"/>
                          </a:solidFill>
                          <a:latin typeface="+mj-lt"/>
                        </a:rPr>
                        <a:t>CEFMA - Certified Expert in Financial &amp; Managerial  Accounting </a:t>
                      </a:r>
                    </a:p>
                    <a:p>
                      <a:pPr marL="0" marR="0" lvl="0" indent="0" algn="l" defTabSz="914400" rtl="0" eaLnBrk="1" fontAlgn="auto" latinLnBrk="0" hangingPunct="1">
                        <a:lnSpc>
                          <a:spcPct val="100000"/>
                        </a:lnSpc>
                        <a:spcBef>
                          <a:spcPts val="0"/>
                        </a:spcBef>
                        <a:spcAft>
                          <a:spcPts val="0"/>
                        </a:spcAft>
                        <a:buClrTx/>
                        <a:buSzTx/>
                        <a:buFont typeface="Wingdings" charset="2"/>
                        <a:buNone/>
                        <a:tabLst/>
                        <a:defRPr/>
                      </a:pPr>
                      <a:r>
                        <a:rPr lang="en-US" sz="900" b="0" i="0" u="none" strike="noStrike" baseline="0" dirty="0">
                          <a:solidFill>
                            <a:srgbClr val="404041"/>
                          </a:solidFill>
                          <a:latin typeface="+mj-lt"/>
                        </a:rPr>
                        <a:t>CEFI - Certified Expert in Financial Inclusion Policy</a:t>
                      </a:r>
                    </a:p>
                    <a:p>
                      <a:pPr marL="0" marR="0" lvl="0" indent="0" algn="l" defTabSz="914400" rtl="0" eaLnBrk="1" fontAlgn="auto" latinLnBrk="0" hangingPunct="1">
                        <a:lnSpc>
                          <a:spcPct val="100000"/>
                        </a:lnSpc>
                        <a:spcBef>
                          <a:spcPts val="0"/>
                        </a:spcBef>
                        <a:spcAft>
                          <a:spcPts val="0"/>
                        </a:spcAft>
                        <a:buClrTx/>
                        <a:buSzTx/>
                        <a:buFont typeface="Wingdings" charset="2"/>
                        <a:buNone/>
                        <a:tabLst/>
                        <a:defRPr/>
                      </a:pPr>
                      <a:r>
                        <a:rPr lang="en-US" sz="900" b="0" i="0" u="none" strike="noStrike" baseline="0" dirty="0">
                          <a:solidFill>
                            <a:srgbClr val="404041"/>
                          </a:solidFill>
                          <a:latin typeface="+mj-lt"/>
                        </a:rPr>
                        <a:t>CEDF - Certified Expert in Digital Finance </a:t>
                      </a:r>
                    </a:p>
                    <a:p>
                      <a:pPr marL="0" marR="0" lvl="0" indent="0" algn="l" defTabSz="914400" rtl="0" eaLnBrk="1" fontAlgn="auto" latinLnBrk="0" hangingPunct="1">
                        <a:lnSpc>
                          <a:spcPct val="100000"/>
                        </a:lnSpc>
                        <a:spcBef>
                          <a:spcPts val="0"/>
                        </a:spcBef>
                        <a:spcAft>
                          <a:spcPts val="0"/>
                        </a:spcAft>
                        <a:buClrTx/>
                        <a:buSzTx/>
                        <a:buFont typeface="Wingdings" charset="2"/>
                        <a:buNone/>
                        <a:tabLst/>
                        <a:defRPr/>
                      </a:pPr>
                      <a:r>
                        <a:rPr lang="en-US" sz="900" b="0" i="0" u="none" strike="noStrike" baseline="0" dirty="0">
                          <a:solidFill>
                            <a:srgbClr val="404041"/>
                          </a:solidFill>
                          <a:latin typeface="+mj-lt"/>
                        </a:rPr>
                        <a:t>CEAF - Certified Expert in Agricultural Finance </a:t>
                      </a:r>
                    </a:p>
                    <a:p>
                      <a:pPr marL="0" marR="0" lvl="0" indent="0" algn="l" defTabSz="914400" rtl="0" eaLnBrk="1" fontAlgn="auto" latinLnBrk="0" hangingPunct="1">
                        <a:lnSpc>
                          <a:spcPct val="100000"/>
                        </a:lnSpc>
                        <a:spcBef>
                          <a:spcPts val="0"/>
                        </a:spcBef>
                        <a:spcAft>
                          <a:spcPts val="0"/>
                        </a:spcAft>
                        <a:buClrTx/>
                        <a:buSzTx/>
                        <a:buFont typeface="Wingdings" charset="2"/>
                        <a:buNone/>
                        <a:tabLst/>
                        <a:defRPr/>
                      </a:pPr>
                      <a:r>
                        <a:rPr lang="en-US" sz="900" b="0" i="0" u="none" strike="noStrike" baseline="0" dirty="0">
                          <a:solidFill>
                            <a:srgbClr val="404041"/>
                          </a:solidFill>
                          <a:latin typeface="+mj-lt"/>
                        </a:rPr>
                        <a:t>New: Master Class </a:t>
                      </a:r>
                      <a:r>
                        <a:rPr lang="en-US" sz="900" b="0" i="0" u="none" strike="noStrike" baseline="0" dirty="0" err="1">
                          <a:solidFill>
                            <a:srgbClr val="404041"/>
                          </a:solidFill>
                          <a:latin typeface="+mj-lt"/>
                        </a:rPr>
                        <a:t>Blockchain</a:t>
                      </a:r>
                      <a:r>
                        <a:rPr lang="en-US" sz="900" b="0" i="0" u="none" strike="noStrike" baseline="0" dirty="0">
                          <a:solidFill>
                            <a:srgbClr val="404041"/>
                          </a:solidFill>
                          <a:latin typeface="+mj-lt"/>
                        </a:rPr>
                        <a:t> Business Strategy</a:t>
                      </a:r>
                    </a:p>
                    <a:p>
                      <a:pPr marL="0" marR="0" lvl="0" indent="0" algn="l" defTabSz="914400" rtl="0" eaLnBrk="1" fontAlgn="auto" latinLnBrk="0" hangingPunct="1">
                        <a:lnSpc>
                          <a:spcPct val="100000"/>
                        </a:lnSpc>
                        <a:spcBef>
                          <a:spcPts val="0"/>
                        </a:spcBef>
                        <a:spcAft>
                          <a:spcPts val="0"/>
                        </a:spcAft>
                        <a:buClrTx/>
                        <a:buSzTx/>
                        <a:buFont typeface="Wingdings" charset="2"/>
                        <a:buNone/>
                        <a:tabLst/>
                        <a:defRPr/>
                      </a:pPr>
                      <a:r>
                        <a:rPr lang="en-US" sz="900" b="0" i="0" u="none" strike="noStrike" baseline="0" dirty="0">
                          <a:solidFill>
                            <a:srgbClr val="404041"/>
                          </a:solidFill>
                          <a:latin typeface="+mj-lt"/>
                        </a:rPr>
                        <a:t>New: CEHF - Certified Expert in Housing Finance</a:t>
                      </a:r>
                    </a:p>
                    <a:p>
                      <a:pPr marL="0" marR="0" lvl="0" indent="0" algn="l" defTabSz="914400" rtl="0" eaLnBrk="1" fontAlgn="auto" latinLnBrk="0" hangingPunct="1">
                        <a:lnSpc>
                          <a:spcPct val="100000"/>
                        </a:lnSpc>
                        <a:spcBef>
                          <a:spcPts val="0"/>
                        </a:spcBef>
                        <a:spcAft>
                          <a:spcPts val="0"/>
                        </a:spcAft>
                        <a:buClrTx/>
                        <a:buSzTx/>
                        <a:buFont typeface="Wingdings" charset="2"/>
                        <a:buNone/>
                        <a:tabLst/>
                        <a:defRPr/>
                      </a:pPr>
                      <a:r>
                        <a:rPr lang="en-US" sz="900" b="0" i="0" u="none" strike="noStrike" baseline="0" dirty="0">
                          <a:solidFill>
                            <a:srgbClr val="404041"/>
                          </a:solidFill>
                          <a:latin typeface="+mj-lt"/>
                        </a:rPr>
                        <a:t>New: </a:t>
                      </a:r>
                      <a:r>
                        <a:rPr lang="en-US" sz="900" b="0" i="0" u="none" strike="noStrike" baseline="0" dirty="0" err="1">
                          <a:solidFill>
                            <a:srgbClr val="404041"/>
                          </a:solidFill>
                          <a:latin typeface="+mj-lt"/>
                        </a:rPr>
                        <a:t>CESFi</a:t>
                      </a:r>
                      <a:r>
                        <a:rPr lang="en-US" sz="900" b="0" i="0" u="none" strike="noStrike" baseline="0" dirty="0">
                          <a:solidFill>
                            <a:srgbClr val="404041"/>
                          </a:solidFill>
                          <a:latin typeface="+mj-lt"/>
                        </a:rPr>
                        <a:t> - Certified Expert in Sustainable Finance</a:t>
                      </a:r>
                    </a:p>
                    <a:p>
                      <a:pPr marL="0" marR="0" lvl="0" indent="0" algn="l" defTabSz="914400" rtl="0" eaLnBrk="1" fontAlgn="auto" latinLnBrk="0" hangingPunct="1">
                        <a:lnSpc>
                          <a:spcPct val="100000"/>
                        </a:lnSpc>
                        <a:spcBef>
                          <a:spcPts val="0"/>
                        </a:spcBef>
                        <a:spcAft>
                          <a:spcPts val="0"/>
                        </a:spcAft>
                        <a:buClrTx/>
                        <a:buSzTx/>
                        <a:buFont typeface="Wingdings" charset="2"/>
                        <a:buNone/>
                        <a:tabLst/>
                        <a:defRPr/>
                      </a:pPr>
                      <a:r>
                        <a:rPr lang="en-US" sz="900" b="0" i="0" u="none" strike="noStrike" baseline="0" dirty="0">
                          <a:solidFill>
                            <a:srgbClr val="404041"/>
                          </a:solidFill>
                          <a:latin typeface="+mj-lt"/>
                        </a:rPr>
                        <a:t>Master of Leadership in Development Finance - Online </a:t>
                      </a:r>
                      <a:endParaRPr lang="de-DE" sz="900" b="0" i="0" u="none" strike="noStrike" baseline="0" dirty="0">
                        <a:solidFill>
                          <a:srgbClr val="404041"/>
                        </a:solidFill>
                        <a:latin typeface="+mj-lt"/>
                      </a:endParaRPr>
                    </a:p>
                  </a:txBody>
                  <a:tcPr marL="68580" marR="68580" marT="34290" marB="34290" anchor="ctr">
                    <a:solidFill>
                      <a:srgbClr val="EBEFF3"/>
                    </a:solidFill>
                  </a:tcPr>
                </a:tc>
                <a:extLst>
                  <a:ext uri="{0D108BD9-81ED-4DB2-BD59-A6C34878D82A}">
                    <a16:rowId xmlns:a16="http://schemas.microsoft.com/office/drawing/2014/main" val="10002"/>
                  </a:ext>
                </a:extLst>
              </a:tr>
              <a:tr h="281282">
                <a:tc>
                  <a:txBody>
                    <a:bodyPr/>
                    <a:lstStyle/>
                    <a:p>
                      <a:pPr algn="l"/>
                      <a:r>
                        <a:rPr lang="en-US" sz="1000" b="1" i="0" u="none" strike="noStrike" baseline="0" dirty="0">
                          <a:solidFill>
                            <a:schemeClr val="bg1"/>
                          </a:solidFill>
                          <a:latin typeface="+mn-lt"/>
                        </a:rPr>
                        <a:t>OPEN ENROLMENT AND CUSTOMIZED ON CAMPUS/ IN HOUSE</a:t>
                      </a:r>
                      <a:endParaRPr lang="de-DE" sz="1000" b="1" i="0" u="none" strike="noStrike" baseline="0" dirty="0">
                        <a:solidFill>
                          <a:schemeClr val="bg1"/>
                        </a:solidFill>
                        <a:latin typeface="+mn-lt"/>
                      </a:endParaRPr>
                    </a:p>
                  </a:txBody>
                  <a:tcPr marL="68580" marR="68580" marT="34290" marB="34290" anchor="ctr">
                    <a:solidFill>
                      <a:srgbClr val="6878A3"/>
                    </a:solidFill>
                  </a:tcPr>
                </a:tc>
                <a:extLst>
                  <a:ext uri="{0D108BD9-81ED-4DB2-BD59-A6C34878D82A}">
                    <a16:rowId xmlns:a16="http://schemas.microsoft.com/office/drawing/2014/main" val="10003"/>
                  </a:ext>
                </a:extLst>
              </a:tr>
              <a:tr h="7757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404041"/>
                          </a:solidFill>
                          <a:effectLst/>
                          <a:uLnTx/>
                          <a:uFillTx/>
                          <a:latin typeface="+mj-lt"/>
                          <a:ea typeface="+mn-ea"/>
                          <a:cs typeface="+mn-cs"/>
                        </a:rPr>
                        <a:t>AFFP - Adaptation </a:t>
                      </a:r>
                      <a:r>
                        <a:rPr kumimoji="0" lang="de-DE" sz="900" b="0" i="0" u="none" strike="noStrike" kern="1200" cap="none" spc="0" normalizeH="0" baseline="0" noProof="0" dirty="0" err="1">
                          <a:ln>
                            <a:noFill/>
                          </a:ln>
                          <a:solidFill>
                            <a:srgbClr val="404041"/>
                          </a:solidFill>
                          <a:effectLst/>
                          <a:uLnTx/>
                          <a:uFillTx/>
                          <a:latin typeface="+mj-lt"/>
                          <a:ea typeface="+mn-ea"/>
                          <a:cs typeface="+mn-cs"/>
                        </a:rPr>
                        <a:t>Finance</a:t>
                      </a:r>
                      <a:r>
                        <a:rPr kumimoji="0" lang="de-DE" sz="900" b="0" i="0" u="none" strike="noStrike" kern="1200" cap="none" spc="0" normalizeH="0" baseline="0" noProof="0" dirty="0">
                          <a:ln>
                            <a:noFill/>
                          </a:ln>
                          <a:solidFill>
                            <a:srgbClr val="404041"/>
                          </a:solidFill>
                          <a:effectLst/>
                          <a:uLnTx/>
                          <a:uFillTx/>
                          <a:latin typeface="+mj-lt"/>
                          <a:ea typeface="+mn-ea"/>
                          <a:cs typeface="+mn-cs"/>
                        </a:rPr>
                        <a:t> Fellowship Programme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404041"/>
                          </a:solidFill>
                          <a:effectLst/>
                          <a:uLnTx/>
                          <a:uFillTx/>
                          <a:latin typeface="+mj-lt"/>
                          <a:ea typeface="+mn-ea"/>
                          <a:cs typeface="+mn-cs"/>
                        </a:rPr>
                        <a:t>The Frankfurt School Mini MBA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err="1">
                          <a:ln>
                            <a:noFill/>
                          </a:ln>
                          <a:solidFill>
                            <a:srgbClr val="404041"/>
                          </a:solidFill>
                          <a:effectLst/>
                          <a:uLnTx/>
                          <a:uFillTx/>
                          <a:latin typeface="+mj-lt"/>
                          <a:ea typeface="+mn-ea"/>
                          <a:cs typeface="+mn-cs"/>
                        </a:rPr>
                        <a:t>Leading</a:t>
                      </a:r>
                      <a:r>
                        <a:rPr kumimoji="0" lang="de-DE" sz="900" b="0" i="0" u="none" strike="noStrike" kern="1200" cap="none" spc="0" normalizeH="0" baseline="0" noProof="0" dirty="0">
                          <a:ln>
                            <a:noFill/>
                          </a:ln>
                          <a:solidFill>
                            <a:srgbClr val="404041"/>
                          </a:solidFill>
                          <a:effectLst/>
                          <a:uLnTx/>
                          <a:uFillTx/>
                          <a:latin typeface="+mj-lt"/>
                          <a:ea typeface="+mn-ea"/>
                          <a:cs typeface="+mn-cs"/>
                        </a:rPr>
                        <a:t> </a:t>
                      </a:r>
                      <a:r>
                        <a:rPr kumimoji="0" lang="de-DE" sz="900" b="0" i="0" u="none" strike="noStrike" kern="1200" cap="none" spc="0" normalizeH="0" baseline="0" noProof="0" dirty="0" err="1">
                          <a:ln>
                            <a:noFill/>
                          </a:ln>
                          <a:solidFill>
                            <a:srgbClr val="404041"/>
                          </a:solidFill>
                          <a:effectLst/>
                          <a:uLnTx/>
                          <a:uFillTx/>
                          <a:latin typeface="+mj-lt"/>
                          <a:ea typeface="+mn-ea"/>
                          <a:cs typeface="+mn-cs"/>
                        </a:rPr>
                        <a:t>with</a:t>
                      </a:r>
                      <a:r>
                        <a:rPr kumimoji="0" lang="de-DE" sz="900" b="0" i="0" u="none" strike="noStrike" kern="1200" cap="none" spc="0" normalizeH="0" baseline="0" noProof="0" dirty="0">
                          <a:ln>
                            <a:noFill/>
                          </a:ln>
                          <a:solidFill>
                            <a:srgbClr val="404041"/>
                          </a:solidFill>
                          <a:effectLst/>
                          <a:uLnTx/>
                          <a:uFillTx/>
                          <a:latin typeface="+mj-lt"/>
                          <a:ea typeface="+mn-ea"/>
                          <a:cs typeface="+mn-cs"/>
                        </a:rPr>
                        <a:t> Impact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err="1">
                          <a:ln>
                            <a:noFill/>
                          </a:ln>
                          <a:solidFill>
                            <a:srgbClr val="404041"/>
                          </a:solidFill>
                          <a:effectLst/>
                          <a:uLnTx/>
                          <a:uFillTx/>
                          <a:latin typeface="+mj-lt"/>
                          <a:ea typeface="+mn-ea"/>
                          <a:cs typeface="+mn-cs"/>
                        </a:rPr>
                        <a:t>Developing</a:t>
                      </a:r>
                      <a:r>
                        <a:rPr kumimoji="0" lang="de-DE" sz="900" b="0" i="0" u="none" strike="noStrike" kern="1200" cap="none" spc="0" normalizeH="0" baseline="0" noProof="0" dirty="0">
                          <a:ln>
                            <a:noFill/>
                          </a:ln>
                          <a:solidFill>
                            <a:srgbClr val="404041"/>
                          </a:solidFill>
                          <a:effectLst/>
                          <a:uLnTx/>
                          <a:uFillTx/>
                          <a:latin typeface="+mj-lt"/>
                          <a:ea typeface="+mn-ea"/>
                          <a:cs typeface="+mn-cs"/>
                        </a:rPr>
                        <a:t> </a:t>
                      </a:r>
                      <a:r>
                        <a:rPr kumimoji="0" lang="de-DE" sz="900" b="0" i="0" u="none" strike="noStrike" kern="1200" cap="none" spc="0" normalizeH="0" baseline="0" noProof="0" dirty="0" err="1">
                          <a:ln>
                            <a:noFill/>
                          </a:ln>
                          <a:solidFill>
                            <a:srgbClr val="404041"/>
                          </a:solidFill>
                          <a:effectLst/>
                          <a:uLnTx/>
                          <a:uFillTx/>
                          <a:latin typeface="+mj-lt"/>
                          <a:ea typeface="+mn-ea"/>
                          <a:cs typeface="+mn-cs"/>
                        </a:rPr>
                        <a:t>and</a:t>
                      </a:r>
                      <a:r>
                        <a:rPr kumimoji="0" lang="de-DE" sz="900" b="0" i="0" u="none" strike="noStrike" kern="1200" cap="none" spc="0" normalizeH="0" baseline="0" noProof="0" dirty="0">
                          <a:ln>
                            <a:noFill/>
                          </a:ln>
                          <a:solidFill>
                            <a:srgbClr val="404041"/>
                          </a:solidFill>
                          <a:effectLst/>
                          <a:uLnTx/>
                          <a:uFillTx/>
                          <a:latin typeface="+mj-lt"/>
                          <a:ea typeface="+mn-ea"/>
                          <a:cs typeface="+mn-cs"/>
                        </a:rPr>
                        <a:t> </a:t>
                      </a:r>
                      <a:r>
                        <a:rPr kumimoji="0" lang="de-DE" sz="900" b="0" i="0" u="none" strike="noStrike" kern="1200" cap="none" spc="0" normalizeH="0" baseline="0" noProof="0" dirty="0" err="1">
                          <a:ln>
                            <a:noFill/>
                          </a:ln>
                          <a:solidFill>
                            <a:srgbClr val="404041"/>
                          </a:solidFill>
                          <a:effectLst/>
                          <a:uLnTx/>
                          <a:uFillTx/>
                          <a:latin typeface="+mj-lt"/>
                          <a:ea typeface="+mn-ea"/>
                          <a:cs typeface="+mn-cs"/>
                        </a:rPr>
                        <a:t>Executing</a:t>
                      </a:r>
                      <a:r>
                        <a:rPr kumimoji="0" lang="de-DE" sz="900" b="0" i="0" u="none" strike="noStrike" kern="1200" cap="none" spc="0" normalizeH="0" baseline="0" noProof="0" dirty="0">
                          <a:ln>
                            <a:noFill/>
                          </a:ln>
                          <a:solidFill>
                            <a:srgbClr val="404041"/>
                          </a:solidFill>
                          <a:effectLst/>
                          <a:uLnTx/>
                          <a:uFillTx/>
                          <a:latin typeface="+mj-lt"/>
                          <a:ea typeface="+mn-ea"/>
                          <a:cs typeface="+mn-cs"/>
                        </a:rPr>
                        <a:t> </a:t>
                      </a:r>
                      <a:r>
                        <a:rPr kumimoji="0" lang="de-DE" sz="900" b="0" i="0" u="none" strike="noStrike" kern="1200" cap="none" spc="0" normalizeH="0" baseline="0" noProof="0" dirty="0" err="1">
                          <a:ln>
                            <a:noFill/>
                          </a:ln>
                          <a:solidFill>
                            <a:srgbClr val="404041"/>
                          </a:solidFill>
                          <a:effectLst/>
                          <a:uLnTx/>
                          <a:uFillTx/>
                          <a:latin typeface="+mj-lt"/>
                          <a:ea typeface="+mn-ea"/>
                          <a:cs typeface="+mn-cs"/>
                        </a:rPr>
                        <a:t>Strategy</a:t>
                      </a:r>
                      <a:endParaRPr kumimoji="0" lang="de-DE" sz="900" b="0" i="0" u="none" strike="noStrike" kern="1200" cap="none" spc="0" normalizeH="0" baseline="0" noProof="0" dirty="0">
                        <a:ln>
                          <a:noFill/>
                        </a:ln>
                        <a:solidFill>
                          <a:srgbClr val="404041"/>
                        </a:solidFill>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404041"/>
                          </a:solidFill>
                          <a:effectLst/>
                          <a:uLnTx/>
                          <a:uFillTx/>
                          <a:latin typeface="+mj-lt"/>
                          <a:ea typeface="+mn-ea"/>
                          <a:cs typeface="+mn-cs"/>
                        </a:rPr>
                        <a:t>Business Development </a:t>
                      </a:r>
                      <a:r>
                        <a:rPr kumimoji="0" lang="de-DE" sz="900" b="0" i="0" u="none" strike="noStrike" kern="1200" cap="none" spc="0" normalizeH="0" baseline="0" noProof="0" dirty="0" err="1">
                          <a:ln>
                            <a:noFill/>
                          </a:ln>
                          <a:solidFill>
                            <a:srgbClr val="404041"/>
                          </a:solidFill>
                          <a:effectLst/>
                          <a:uLnTx/>
                          <a:uFillTx/>
                          <a:latin typeface="+mj-lt"/>
                          <a:ea typeface="+mn-ea"/>
                          <a:cs typeface="+mn-cs"/>
                        </a:rPr>
                        <a:t>through</a:t>
                      </a:r>
                      <a:r>
                        <a:rPr kumimoji="0" lang="de-DE" sz="900" b="0" i="0" u="none" strike="noStrike" kern="1200" cap="none" spc="0" normalizeH="0" baseline="0" noProof="0" dirty="0">
                          <a:ln>
                            <a:noFill/>
                          </a:ln>
                          <a:solidFill>
                            <a:srgbClr val="404041"/>
                          </a:solidFill>
                          <a:effectLst/>
                          <a:uLnTx/>
                          <a:uFillTx/>
                          <a:latin typeface="+mj-lt"/>
                          <a:ea typeface="+mn-ea"/>
                          <a:cs typeface="+mn-cs"/>
                        </a:rPr>
                        <a:t> Innovation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404041"/>
                          </a:solidFill>
                          <a:effectLst/>
                          <a:uLnTx/>
                          <a:uFillTx/>
                          <a:latin typeface="+mj-lt"/>
                          <a:ea typeface="+mn-ea"/>
                          <a:cs typeface="+mn-cs"/>
                        </a:rPr>
                        <a:t>Managing Projects </a:t>
                      </a:r>
                      <a:r>
                        <a:rPr kumimoji="0" lang="de-DE" sz="900" b="0" i="0" u="none" strike="noStrike" kern="1200" cap="none" spc="0" normalizeH="0" baseline="0" noProof="0" dirty="0" err="1">
                          <a:ln>
                            <a:noFill/>
                          </a:ln>
                          <a:solidFill>
                            <a:srgbClr val="404041"/>
                          </a:solidFill>
                          <a:effectLst/>
                          <a:uLnTx/>
                          <a:uFillTx/>
                          <a:latin typeface="+mj-lt"/>
                          <a:ea typeface="+mn-ea"/>
                          <a:cs typeface="+mn-cs"/>
                        </a:rPr>
                        <a:t>Effectively</a:t>
                      </a:r>
                      <a:endParaRPr kumimoji="0" lang="de-DE" sz="900" b="0" i="0" u="none" strike="noStrike" kern="1200" cap="none" spc="0" normalizeH="0" baseline="0" noProof="0" dirty="0">
                        <a:ln>
                          <a:noFill/>
                        </a:ln>
                        <a:solidFill>
                          <a:srgbClr val="404041"/>
                        </a:solidFill>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err="1">
                          <a:ln>
                            <a:noFill/>
                          </a:ln>
                          <a:solidFill>
                            <a:srgbClr val="404041"/>
                          </a:solidFill>
                          <a:effectLst/>
                          <a:uLnTx/>
                          <a:uFillTx/>
                          <a:latin typeface="+mj-lt"/>
                          <a:ea typeface="+mn-ea"/>
                          <a:cs typeface="+mn-cs"/>
                        </a:rPr>
                        <a:t>Mastering</a:t>
                      </a:r>
                      <a:r>
                        <a:rPr kumimoji="0" lang="de-DE" sz="900" b="0" i="0" u="none" strike="noStrike" kern="1200" cap="none" spc="0" normalizeH="0" baseline="0" noProof="0" dirty="0">
                          <a:ln>
                            <a:noFill/>
                          </a:ln>
                          <a:solidFill>
                            <a:srgbClr val="404041"/>
                          </a:solidFill>
                          <a:effectLst/>
                          <a:uLnTx/>
                          <a:uFillTx/>
                          <a:latin typeface="+mj-lt"/>
                          <a:ea typeface="+mn-ea"/>
                          <a:cs typeface="+mn-cs"/>
                        </a:rPr>
                        <a:t> Digital Transformation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404041"/>
                          </a:solidFill>
                          <a:effectLst/>
                          <a:uLnTx/>
                          <a:uFillTx/>
                          <a:latin typeface="+mj-lt"/>
                          <a:ea typeface="+mn-ea"/>
                          <a:cs typeface="+mn-cs"/>
                        </a:rPr>
                        <a:t>Treasury Management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04041"/>
                          </a:solidFill>
                          <a:effectLst/>
                          <a:uLnTx/>
                          <a:uFillTx/>
                          <a:latin typeface="+mj-lt"/>
                          <a:ea typeface="+mn-ea"/>
                          <a:cs typeface="+mn-cs"/>
                        </a:rPr>
                        <a:t>Micro, SME &amp; Housing Finance Summer Academy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a:ln>
                            <a:noFill/>
                          </a:ln>
                          <a:solidFill>
                            <a:srgbClr val="404041"/>
                          </a:solidFill>
                          <a:effectLst/>
                          <a:uLnTx/>
                          <a:uFillTx/>
                          <a:latin typeface="+mj-lt"/>
                          <a:ea typeface="+mn-ea"/>
                          <a:cs typeface="+mn-cs"/>
                        </a:rPr>
                        <a:t>Winter Leadership Academy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04041"/>
                          </a:solidFill>
                          <a:effectLst/>
                          <a:uLnTx/>
                          <a:uFillTx/>
                          <a:latin typeface="+mj-lt"/>
                          <a:ea typeface="+mn-ea"/>
                          <a:cs typeface="+mn-cs"/>
                        </a:rPr>
                        <a:t>Climate &amp; Sustainable Energy Finance Summer Academy &amp; Executive Training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0" dirty="0" err="1">
                          <a:ln>
                            <a:noFill/>
                          </a:ln>
                          <a:solidFill>
                            <a:srgbClr val="404041"/>
                          </a:solidFill>
                          <a:effectLst/>
                          <a:uLnTx/>
                          <a:uFillTx/>
                          <a:latin typeface="+mj-lt"/>
                          <a:ea typeface="+mn-ea"/>
                          <a:cs typeface="+mn-cs"/>
                        </a:rPr>
                        <a:t>Women's</a:t>
                      </a:r>
                      <a:r>
                        <a:rPr kumimoji="0" lang="de-DE" sz="900" b="0" i="0" u="none" strike="noStrike" kern="1200" cap="none" spc="0" normalizeH="0" baseline="0" noProof="0" dirty="0">
                          <a:ln>
                            <a:noFill/>
                          </a:ln>
                          <a:solidFill>
                            <a:srgbClr val="404041"/>
                          </a:solidFill>
                          <a:effectLst/>
                          <a:uLnTx/>
                          <a:uFillTx/>
                          <a:latin typeface="+mj-lt"/>
                          <a:ea typeface="+mn-ea"/>
                          <a:cs typeface="+mn-cs"/>
                        </a:rPr>
                        <a:t> Leadership Academy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04041"/>
                          </a:solidFill>
                          <a:effectLst/>
                          <a:uLnTx/>
                          <a:uFillTx/>
                          <a:latin typeface="+mj-lt"/>
                          <a:ea typeface="+mn-ea"/>
                          <a:cs typeface="+mn-cs"/>
                        </a:rPr>
                        <a:t>Customized trainings (e.g. Delegations, Study tours, </a:t>
                      </a:r>
                      <a:r>
                        <a:rPr kumimoji="0" lang="en-US" sz="900" b="0" i="0" u="none" strike="noStrike" kern="1200" cap="none" spc="0" normalizeH="0" baseline="0" noProof="0" dirty="0" err="1">
                          <a:ln>
                            <a:noFill/>
                          </a:ln>
                          <a:solidFill>
                            <a:srgbClr val="404041"/>
                          </a:solidFill>
                          <a:effectLst/>
                          <a:uLnTx/>
                          <a:uFillTx/>
                          <a:latin typeface="+mj-lt"/>
                          <a:ea typeface="+mn-ea"/>
                          <a:cs typeface="+mn-cs"/>
                        </a:rPr>
                        <a:t>etc</a:t>
                      </a:r>
                      <a:r>
                        <a:rPr kumimoji="0" lang="en-US" sz="900" b="0" i="0" u="none" strike="noStrike" kern="1200" cap="none" spc="0" normalizeH="0" baseline="0" noProof="0" dirty="0">
                          <a:ln>
                            <a:noFill/>
                          </a:ln>
                          <a:solidFill>
                            <a:srgbClr val="404041"/>
                          </a:solidFill>
                          <a:effectLst/>
                          <a:uLnTx/>
                          <a:uFillTx/>
                          <a:latin typeface="+mj-lt"/>
                          <a:ea typeface="+mn-ea"/>
                          <a:cs typeface="+mn-cs"/>
                        </a:rPr>
                        <a:t>)</a:t>
                      </a:r>
                      <a:endParaRPr kumimoji="0" lang="de-DE" sz="900" b="0" i="0" u="none" strike="noStrike" kern="1200" cap="none" spc="0" normalizeH="0" baseline="0" noProof="0" dirty="0">
                        <a:ln>
                          <a:noFill/>
                        </a:ln>
                        <a:solidFill>
                          <a:srgbClr val="404041"/>
                        </a:solidFill>
                        <a:effectLst/>
                        <a:uLnTx/>
                        <a:uFillTx/>
                        <a:latin typeface="+mj-lt"/>
                        <a:ea typeface="+mn-ea"/>
                        <a:cs typeface="+mn-cs"/>
                      </a:endParaRPr>
                    </a:p>
                  </a:txBody>
                  <a:tcPr marL="68580" marR="68580" marT="34290" marB="34290" anchor="ctr">
                    <a:solidFill>
                      <a:srgbClr val="EBEFF3"/>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867889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VISION &amp;</a:t>
            </a:r>
            <a:br>
              <a:rPr lang="en-GB" dirty="0"/>
            </a:br>
            <a:r>
              <a:rPr lang="en-GB" dirty="0"/>
              <a:t>MISSION</a:t>
            </a:r>
          </a:p>
        </p:txBody>
      </p:sp>
    </p:spTree>
    <p:extLst>
      <p:ext uri="{BB962C8B-B14F-4D97-AF65-F5344CB8AC3E}">
        <p14:creationId xmlns:p14="http://schemas.microsoft.com/office/powerpoint/2010/main" val="12660940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Fs-</a:t>
            </a:r>
            <a:r>
              <a:rPr lang="en-GB" dirty="0" err="1"/>
              <a:t>unep</a:t>
            </a:r>
            <a:r>
              <a:rPr lang="en-GB" dirty="0"/>
              <a:t/>
            </a:r>
            <a:br>
              <a:rPr lang="en-GB" dirty="0"/>
            </a:br>
            <a:r>
              <a:rPr lang="en-GB" dirty="0"/>
              <a:t>centre</a:t>
            </a:r>
          </a:p>
        </p:txBody>
      </p:sp>
      <p:sp>
        <p:nvSpPr>
          <p:cNvPr id="3" name="Textplatzhalter 2"/>
          <p:cNvSpPr>
            <a:spLocks noGrp="1"/>
          </p:cNvSpPr>
          <p:nvPr>
            <p:ph type="body" sz="half" idx="2"/>
          </p:nvPr>
        </p:nvSpPr>
        <p:spPr>
          <a:xfrm>
            <a:off x="385575" y="2130464"/>
            <a:ext cx="3743797" cy="3646509"/>
          </a:xfrm>
        </p:spPr>
        <p:txBody>
          <a:bodyPr>
            <a:noAutofit/>
          </a:bodyPr>
          <a:lstStyle/>
          <a:p>
            <a:pPr lvl="0"/>
            <a:r>
              <a:rPr lang="en-GB" sz="1100" dirty="0">
                <a:solidFill>
                  <a:srgbClr val="000000"/>
                </a:solidFill>
              </a:rPr>
              <a:t>The aim of the Centre is to drive public and private sector investment in reducing greenhouse gas emissions, but also in the area of climate change adaptation in developing and emerging countries, as well as in developed countries.</a:t>
            </a:r>
          </a:p>
          <a:p>
            <a:pPr lvl="0"/>
            <a:r>
              <a:rPr lang="en-GB" sz="1100" dirty="0">
                <a:solidFill>
                  <a:srgbClr val="000000"/>
                </a:solidFill>
              </a:rPr>
              <a:t>The Centre provides advice and training to help many financial services providers develop innovative financial products and risk-spreading tools that facilitate investment in more resource-efficient and climate-friendly production systems and adaptation to climate change.</a:t>
            </a:r>
          </a:p>
          <a:p>
            <a:pPr lvl="0"/>
            <a:endParaRPr lang="en-GB" sz="1100" b="1" dirty="0">
              <a:solidFill>
                <a:srgbClr val="414042"/>
              </a:solidFill>
            </a:endParaRPr>
          </a:p>
          <a:p>
            <a:pPr lvl="0"/>
            <a:endParaRPr lang="en-GB" sz="1100" b="1" dirty="0">
              <a:solidFill>
                <a:srgbClr val="414042"/>
              </a:solidFill>
            </a:endParaRPr>
          </a:p>
          <a:p>
            <a:pPr lvl="0"/>
            <a:r>
              <a:rPr lang="en-GB" sz="1100" b="1" dirty="0">
                <a:solidFill>
                  <a:srgbClr val="414042"/>
                </a:solidFill>
              </a:rPr>
              <a:t/>
            </a:r>
            <a:br>
              <a:rPr lang="en-GB" sz="1100" b="1" dirty="0">
                <a:solidFill>
                  <a:srgbClr val="414042"/>
                </a:solidFill>
              </a:rPr>
            </a:br>
            <a:r>
              <a:rPr lang="en-GB" sz="1100" b="1" cap="all" dirty="0">
                <a:solidFill>
                  <a:srgbClr val="414042"/>
                </a:solidFill>
                <a:latin typeface="+mn-lt"/>
              </a:rPr>
              <a:t>Three partners</a:t>
            </a:r>
          </a:p>
          <a:p>
            <a:endParaRPr lang="en-GB" dirty="0"/>
          </a:p>
        </p:txBody>
      </p:sp>
      <p:sp>
        <p:nvSpPr>
          <p:cNvPr id="4" name="Textplatzhalter 3"/>
          <p:cNvSpPr>
            <a:spLocks noGrp="1"/>
          </p:cNvSpPr>
          <p:nvPr>
            <p:ph type="body" sz="half" idx="14"/>
          </p:nvPr>
        </p:nvSpPr>
        <p:spPr>
          <a:xfrm>
            <a:off x="385576" y="219977"/>
            <a:ext cx="4131000" cy="285289"/>
          </a:xfrm>
        </p:spPr>
        <p:txBody>
          <a:bodyPr/>
          <a:lstStyle/>
          <a:p>
            <a:r>
              <a:rPr lang="en-GB" dirty="0"/>
              <a:t>Fs departments</a:t>
            </a:r>
          </a:p>
        </p:txBody>
      </p:sp>
      <p:sp>
        <p:nvSpPr>
          <p:cNvPr id="55" name="Oval 54">
            <a:extLst>
              <a:ext uri="{FF2B5EF4-FFF2-40B4-BE49-F238E27FC236}">
                <a16:creationId xmlns:a16="http://schemas.microsoft.com/office/drawing/2014/main" id="{F0EC51E6-01E4-4F44-BED4-A7106909479C}"/>
              </a:ext>
            </a:extLst>
          </p:cNvPr>
          <p:cNvSpPr>
            <a:spLocks noChangeAspect="1"/>
          </p:cNvSpPr>
          <p:nvPr/>
        </p:nvSpPr>
        <p:spPr>
          <a:xfrm>
            <a:off x="6441938" y="1520003"/>
            <a:ext cx="794132" cy="79413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7" name="Inhaltsplatzhalter 2">
            <a:extLst>
              <a:ext uri="{FF2B5EF4-FFF2-40B4-BE49-F238E27FC236}">
                <a16:creationId xmlns:a16="http://schemas.microsoft.com/office/drawing/2014/main" id="{46711967-9040-B542-9E8B-CDBA8B451260}"/>
              </a:ext>
            </a:extLst>
          </p:cNvPr>
          <p:cNvSpPr>
            <a:spLocks noGrp="1"/>
          </p:cNvSpPr>
          <p:nvPr/>
        </p:nvSpPr>
        <p:spPr>
          <a:xfrm>
            <a:off x="6283325" y="1766988"/>
            <a:ext cx="1143821" cy="363476"/>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pPr marL="0" indent="0" algn="ctr">
              <a:lnSpc>
                <a:spcPts val="400"/>
              </a:lnSpc>
              <a:buNone/>
            </a:pPr>
            <a:r>
              <a:rPr lang="en-GB" sz="1000" b="1" dirty="0">
                <a:solidFill>
                  <a:schemeClr val="bg1"/>
                </a:solidFill>
                <a:latin typeface="+mn-lt"/>
              </a:rPr>
              <a:t>SUPPLY OF </a:t>
            </a:r>
          </a:p>
          <a:p>
            <a:pPr marL="0" indent="0" algn="ctr">
              <a:lnSpc>
                <a:spcPts val="400"/>
              </a:lnSpc>
              <a:buNone/>
            </a:pPr>
            <a:r>
              <a:rPr lang="en-GB" sz="1000" b="1" dirty="0">
                <a:solidFill>
                  <a:schemeClr val="bg1"/>
                </a:solidFill>
                <a:latin typeface="+mn-lt"/>
              </a:rPr>
              <a:t>FINANCE</a:t>
            </a:r>
          </a:p>
        </p:txBody>
      </p:sp>
      <p:sp>
        <p:nvSpPr>
          <p:cNvPr id="58" name="Oval 57">
            <a:extLst>
              <a:ext uri="{FF2B5EF4-FFF2-40B4-BE49-F238E27FC236}">
                <a16:creationId xmlns:a16="http://schemas.microsoft.com/office/drawing/2014/main" id="{69A322D5-F920-5F4E-ABC6-7C34A7662B1C}"/>
              </a:ext>
            </a:extLst>
          </p:cNvPr>
          <p:cNvSpPr/>
          <p:nvPr/>
        </p:nvSpPr>
        <p:spPr>
          <a:xfrm>
            <a:off x="5152524" y="2085901"/>
            <a:ext cx="794549" cy="79413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9" name="Inhaltsplatzhalter 2">
            <a:extLst>
              <a:ext uri="{FF2B5EF4-FFF2-40B4-BE49-F238E27FC236}">
                <a16:creationId xmlns:a16="http://schemas.microsoft.com/office/drawing/2014/main" id="{957CE13F-A3DF-1845-8971-34F1ACB2E96A}"/>
              </a:ext>
            </a:extLst>
          </p:cNvPr>
          <p:cNvSpPr>
            <a:spLocks noGrp="1"/>
          </p:cNvSpPr>
          <p:nvPr/>
        </p:nvSpPr>
        <p:spPr>
          <a:xfrm>
            <a:off x="4996367" y="2383217"/>
            <a:ext cx="1105764" cy="456851"/>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pPr marL="0" indent="0" algn="ctr">
              <a:lnSpc>
                <a:spcPts val="400"/>
              </a:lnSpc>
              <a:buNone/>
            </a:pPr>
            <a:r>
              <a:rPr lang="en-GB" sz="800" b="1" dirty="0">
                <a:solidFill>
                  <a:schemeClr val="bg1"/>
                </a:solidFill>
                <a:latin typeface="+mn-lt"/>
              </a:rPr>
              <a:t>INTERNATIONAL</a:t>
            </a:r>
          </a:p>
          <a:p>
            <a:pPr marL="0" indent="0" algn="ctr">
              <a:lnSpc>
                <a:spcPts val="400"/>
              </a:lnSpc>
              <a:buNone/>
            </a:pPr>
            <a:r>
              <a:rPr lang="en-GB" sz="800" b="1" dirty="0">
                <a:solidFill>
                  <a:schemeClr val="bg1"/>
                </a:solidFill>
                <a:latin typeface="+mn-lt"/>
              </a:rPr>
              <a:t>POLITICS</a:t>
            </a:r>
          </a:p>
        </p:txBody>
      </p:sp>
      <p:sp>
        <p:nvSpPr>
          <p:cNvPr id="60" name="Oval 59">
            <a:extLst>
              <a:ext uri="{FF2B5EF4-FFF2-40B4-BE49-F238E27FC236}">
                <a16:creationId xmlns:a16="http://schemas.microsoft.com/office/drawing/2014/main" id="{1F1EC740-458C-794E-A168-98A8097088A0}"/>
              </a:ext>
            </a:extLst>
          </p:cNvPr>
          <p:cNvSpPr>
            <a:spLocks noChangeAspect="1"/>
          </p:cNvSpPr>
          <p:nvPr/>
        </p:nvSpPr>
        <p:spPr>
          <a:xfrm>
            <a:off x="4729632" y="3274151"/>
            <a:ext cx="794132" cy="79413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1" name="Inhaltsplatzhalter 2">
            <a:extLst>
              <a:ext uri="{FF2B5EF4-FFF2-40B4-BE49-F238E27FC236}">
                <a16:creationId xmlns:a16="http://schemas.microsoft.com/office/drawing/2014/main" id="{DD5AB229-6CC3-FD4A-B065-AF3CED63247D}"/>
              </a:ext>
            </a:extLst>
          </p:cNvPr>
          <p:cNvSpPr>
            <a:spLocks noGrp="1"/>
          </p:cNvSpPr>
          <p:nvPr/>
        </p:nvSpPr>
        <p:spPr>
          <a:xfrm>
            <a:off x="4542669" y="3541726"/>
            <a:ext cx="1143821" cy="363476"/>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pPr marL="0" indent="0" algn="ctr">
              <a:lnSpc>
                <a:spcPts val="400"/>
              </a:lnSpc>
              <a:buNone/>
            </a:pPr>
            <a:r>
              <a:rPr lang="en-GB" sz="1000" b="1" dirty="0">
                <a:solidFill>
                  <a:schemeClr val="bg1"/>
                </a:solidFill>
                <a:latin typeface="+mn-lt"/>
              </a:rPr>
              <a:t>PRIVATE</a:t>
            </a:r>
          </a:p>
          <a:p>
            <a:pPr marL="0" indent="0" algn="ctr">
              <a:lnSpc>
                <a:spcPts val="400"/>
              </a:lnSpc>
              <a:buNone/>
            </a:pPr>
            <a:r>
              <a:rPr lang="en-GB" sz="1000" b="1" dirty="0">
                <a:solidFill>
                  <a:schemeClr val="bg1"/>
                </a:solidFill>
                <a:latin typeface="+mn-lt"/>
              </a:rPr>
              <a:t>SECTOR</a:t>
            </a:r>
          </a:p>
        </p:txBody>
      </p:sp>
      <p:sp>
        <p:nvSpPr>
          <p:cNvPr id="62" name="Oval 61">
            <a:extLst>
              <a:ext uri="{FF2B5EF4-FFF2-40B4-BE49-F238E27FC236}">
                <a16:creationId xmlns:a16="http://schemas.microsoft.com/office/drawing/2014/main" id="{7A222CBF-68E1-4840-B816-71B6817611FC}"/>
              </a:ext>
            </a:extLst>
          </p:cNvPr>
          <p:cNvSpPr>
            <a:spLocks noChangeAspect="1"/>
          </p:cNvSpPr>
          <p:nvPr/>
        </p:nvSpPr>
        <p:spPr>
          <a:xfrm>
            <a:off x="5254806" y="4446018"/>
            <a:ext cx="794132" cy="79413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3" name="Inhaltsplatzhalter 2">
            <a:extLst>
              <a:ext uri="{FF2B5EF4-FFF2-40B4-BE49-F238E27FC236}">
                <a16:creationId xmlns:a16="http://schemas.microsoft.com/office/drawing/2014/main" id="{CA4F24F6-051B-7E41-B14E-91533DEBE346}"/>
              </a:ext>
            </a:extLst>
          </p:cNvPr>
          <p:cNvSpPr>
            <a:spLocks noGrp="1"/>
          </p:cNvSpPr>
          <p:nvPr/>
        </p:nvSpPr>
        <p:spPr>
          <a:xfrm>
            <a:off x="4958192" y="4729614"/>
            <a:ext cx="1388153" cy="441118"/>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pPr marL="0" indent="0" algn="ctr">
              <a:lnSpc>
                <a:spcPts val="400"/>
              </a:lnSpc>
              <a:buNone/>
            </a:pPr>
            <a:r>
              <a:rPr lang="en-GB" sz="1000" b="1" dirty="0">
                <a:solidFill>
                  <a:schemeClr val="bg1"/>
                </a:solidFill>
                <a:latin typeface="+mn-lt"/>
              </a:rPr>
              <a:t>DEVELOPED</a:t>
            </a:r>
          </a:p>
          <a:p>
            <a:pPr marL="0" indent="0" algn="ctr">
              <a:lnSpc>
                <a:spcPts val="400"/>
              </a:lnSpc>
              <a:buNone/>
            </a:pPr>
            <a:r>
              <a:rPr lang="en-GB" sz="1000" b="1" dirty="0">
                <a:solidFill>
                  <a:schemeClr val="bg1"/>
                </a:solidFill>
                <a:latin typeface="+mn-lt"/>
              </a:rPr>
              <a:t>WORLD</a:t>
            </a:r>
          </a:p>
        </p:txBody>
      </p:sp>
      <p:sp>
        <p:nvSpPr>
          <p:cNvPr id="64" name="Oval 63">
            <a:extLst>
              <a:ext uri="{FF2B5EF4-FFF2-40B4-BE49-F238E27FC236}">
                <a16:creationId xmlns:a16="http://schemas.microsoft.com/office/drawing/2014/main" id="{C06748C8-6324-DA44-B95C-354B6A4BD979}"/>
              </a:ext>
            </a:extLst>
          </p:cNvPr>
          <p:cNvSpPr>
            <a:spLocks noChangeAspect="1"/>
          </p:cNvSpPr>
          <p:nvPr/>
        </p:nvSpPr>
        <p:spPr>
          <a:xfrm>
            <a:off x="6492870" y="4982841"/>
            <a:ext cx="794132" cy="79413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5" name="Inhaltsplatzhalter 2">
            <a:extLst>
              <a:ext uri="{FF2B5EF4-FFF2-40B4-BE49-F238E27FC236}">
                <a16:creationId xmlns:a16="http://schemas.microsoft.com/office/drawing/2014/main" id="{9083A23C-B235-A249-9D08-25076FB9742C}"/>
              </a:ext>
            </a:extLst>
          </p:cNvPr>
          <p:cNvSpPr>
            <a:spLocks noGrp="1"/>
          </p:cNvSpPr>
          <p:nvPr/>
        </p:nvSpPr>
        <p:spPr>
          <a:xfrm>
            <a:off x="6330751" y="5282425"/>
            <a:ext cx="1143821" cy="363476"/>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pPr marL="0" indent="0" algn="ctr">
              <a:lnSpc>
                <a:spcPts val="400"/>
              </a:lnSpc>
              <a:buNone/>
            </a:pPr>
            <a:r>
              <a:rPr lang="en-GB" sz="800" b="1" dirty="0">
                <a:solidFill>
                  <a:schemeClr val="bg1"/>
                </a:solidFill>
                <a:latin typeface="+mn-lt"/>
              </a:rPr>
              <a:t>DEMAND FOR</a:t>
            </a:r>
          </a:p>
          <a:p>
            <a:pPr marL="0" indent="0" algn="ctr">
              <a:lnSpc>
                <a:spcPts val="400"/>
              </a:lnSpc>
              <a:buNone/>
            </a:pPr>
            <a:r>
              <a:rPr lang="en-GB" sz="800" b="1" dirty="0">
                <a:solidFill>
                  <a:schemeClr val="bg1"/>
                </a:solidFill>
                <a:latin typeface="+mn-lt"/>
              </a:rPr>
              <a:t>FINANCE</a:t>
            </a:r>
          </a:p>
        </p:txBody>
      </p:sp>
      <p:sp>
        <p:nvSpPr>
          <p:cNvPr id="66" name="Oval 65">
            <a:extLst>
              <a:ext uri="{FF2B5EF4-FFF2-40B4-BE49-F238E27FC236}">
                <a16:creationId xmlns:a16="http://schemas.microsoft.com/office/drawing/2014/main" id="{840BA680-9EC4-DC4B-9DC0-DC164A67CE4E}"/>
              </a:ext>
            </a:extLst>
          </p:cNvPr>
          <p:cNvSpPr>
            <a:spLocks noChangeAspect="1"/>
          </p:cNvSpPr>
          <p:nvPr/>
        </p:nvSpPr>
        <p:spPr>
          <a:xfrm>
            <a:off x="7730934" y="4515439"/>
            <a:ext cx="794132" cy="79413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7" name="Inhaltsplatzhalter 2">
            <a:extLst>
              <a:ext uri="{FF2B5EF4-FFF2-40B4-BE49-F238E27FC236}">
                <a16:creationId xmlns:a16="http://schemas.microsoft.com/office/drawing/2014/main" id="{FC50EBFA-DF51-B74E-A43F-D3279B375B8B}"/>
              </a:ext>
            </a:extLst>
          </p:cNvPr>
          <p:cNvSpPr>
            <a:spLocks noGrp="1"/>
          </p:cNvSpPr>
          <p:nvPr/>
        </p:nvSpPr>
        <p:spPr>
          <a:xfrm>
            <a:off x="7687820" y="4786455"/>
            <a:ext cx="880359" cy="363476"/>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pPr marL="0" indent="0" algn="ctr">
              <a:lnSpc>
                <a:spcPts val="400"/>
              </a:lnSpc>
              <a:buNone/>
            </a:pPr>
            <a:r>
              <a:rPr lang="en-GB" sz="1000" b="1" dirty="0">
                <a:solidFill>
                  <a:schemeClr val="bg1"/>
                </a:solidFill>
                <a:latin typeface="+mn-lt"/>
              </a:rPr>
              <a:t>PROJECT</a:t>
            </a:r>
          </a:p>
          <a:p>
            <a:pPr marL="0" indent="0" algn="ctr">
              <a:lnSpc>
                <a:spcPts val="400"/>
              </a:lnSpc>
              <a:buNone/>
            </a:pPr>
            <a:r>
              <a:rPr lang="en-GB" sz="1000" b="1" dirty="0">
                <a:solidFill>
                  <a:schemeClr val="bg1"/>
                </a:solidFill>
                <a:latin typeface="+mn-lt"/>
              </a:rPr>
              <a:t>LEVEL</a:t>
            </a:r>
          </a:p>
        </p:txBody>
      </p:sp>
      <p:sp>
        <p:nvSpPr>
          <p:cNvPr id="68" name="Oval 67">
            <a:extLst>
              <a:ext uri="{FF2B5EF4-FFF2-40B4-BE49-F238E27FC236}">
                <a16:creationId xmlns:a16="http://schemas.microsoft.com/office/drawing/2014/main" id="{40F4FC8B-FBCB-074A-89EC-EA9AEF247124}"/>
              </a:ext>
            </a:extLst>
          </p:cNvPr>
          <p:cNvSpPr>
            <a:spLocks noChangeAspect="1"/>
          </p:cNvSpPr>
          <p:nvPr/>
        </p:nvSpPr>
        <p:spPr>
          <a:xfrm>
            <a:off x="8133312" y="3265843"/>
            <a:ext cx="794132" cy="79413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9" name="Inhaltsplatzhalter 2">
            <a:extLst>
              <a:ext uri="{FF2B5EF4-FFF2-40B4-BE49-F238E27FC236}">
                <a16:creationId xmlns:a16="http://schemas.microsoft.com/office/drawing/2014/main" id="{9E7D00D8-870B-6F43-B526-48B191FC9E40}"/>
              </a:ext>
            </a:extLst>
          </p:cNvPr>
          <p:cNvSpPr>
            <a:spLocks noGrp="1"/>
          </p:cNvSpPr>
          <p:nvPr/>
        </p:nvSpPr>
        <p:spPr>
          <a:xfrm>
            <a:off x="7836301" y="3517242"/>
            <a:ext cx="1388153" cy="441118"/>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pPr marL="0" indent="0" algn="ctr">
              <a:lnSpc>
                <a:spcPts val="400"/>
              </a:lnSpc>
              <a:buNone/>
            </a:pPr>
            <a:r>
              <a:rPr lang="en-GB" sz="1000" b="1" dirty="0">
                <a:solidFill>
                  <a:schemeClr val="bg1"/>
                </a:solidFill>
                <a:latin typeface="+mn-lt"/>
              </a:rPr>
              <a:t>PUBLIC</a:t>
            </a:r>
          </a:p>
          <a:p>
            <a:pPr marL="0" indent="0" algn="ctr">
              <a:lnSpc>
                <a:spcPts val="400"/>
              </a:lnSpc>
              <a:buNone/>
            </a:pPr>
            <a:r>
              <a:rPr lang="en-GB" sz="1000" b="1" dirty="0">
                <a:solidFill>
                  <a:schemeClr val="bg1"/>
                </a:solidFill>
                <a:latin typeface="+mn-lt"/>
              </a:rPr>
              <a:t>SECTOR</a:t>
            </a:r>
          </a:p>
        </p:txBody>
      </p:sp>
      <p:sp>
        <p:nvSpPr>
          <p:cNvPr id="70" name="Oval 69">
            <a:extLst>
              <a:ext uri="{FF2B5EF4-FFF2-40B4-BE49-F238E27FC236}">
                <a16:creationId xmlns:a16="http://schemas.microsoft.com/office/drawing/2014/main" id="{C65770B7-B2A2-4D4D-A4E7-9F8CF2DF364F}"/>
              </a:ext>
            </a:extLst>
          </p:cNvPr>
          <p:cNvSpPr>
            <a:spLocks noChangeAspect="1"/>
          </p:cNvSpPr>
          <p:nvPr/>
        </p:nvSpPr>
        <p:spPr>
          <a:xfrm>
            <a:off x="7730934" y="1989823"/>
            <a:ext cx="794132" cy="79413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1" name="Inhaltsplatzhalter 2">
            <a:extLst>
              <a:ext uri="{FF2B5EF4-FFF2-40B4-BE49-F238E27FC236}">
                <a16:creationId xmlns:a16="http://schemas.microsoft.com/office/drawing/2014/main" id="{665EAC2B-630D-D748-A7DA-5242E7542190}"/>
              </a:ext>
            </a:extLst>
          </p:cNvPr>
          <p:cNvSpPr>
            <a:spLocks noGrp="1"/>
          </p:cNvSpPr>
          <p:nvPr/>
        </p:nvSpPr>
        <p:spPr>
          <a:xfrm>
            <a:off x="7626263" y="2285648"/>
            <a:ext cx="1025074" cy="363476"/>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pPr marL="0" indent="0" algn="ctr">
              <a:lnSpc>
                <a:spcPts val="400"/>
              </a:lnSpc>
              <a:buNone/>
            </a:pPr>
            <a:r>
              <a:rPr lang="en-GB" sz="800" b="1" dirty="0">
                <a:solidFill>
                  <a:schemeClr val="bg1"/>
                </a:solidFill>
                <a:latin typeface="+mn-lt"/>
              </a:rPr>
              <a:t>DEVELOPING</a:t>
            </a:r>
          </a:p>
          <a:p>
            <a:pPr marL="0" indent="0" algn="ctr">
              <a:lnSpc>
                <a:spcPts val="400"/>
              </a:lnSpc>
              <a:buNone/>
            </a:pPr>
            <a:r>
              <a:rPr lang="en-GB" sz="800" b="1" dirty="0">
                <a:solidFill>
                  <a:schemeClr val="bg1"/>
                </a:solidFill>
                <a:latin typeface="+mn-lt"/>
              </a:rPr>
              <a:t>WORLD</a:t>
            </a:r>
          </a:p>
        </p:txBody>
      </p:sp>
      <p:sp>
        <p:nvSpPr>
          <p:cNvPr id="72" name="Oval 71">
            <a:extLst>
              <a:ext uri="{FF2B5EF4-FFF2-40B4-BE49-F238E27FC236}">
                <a16:creationId xmlns:a16="http://schemas.microsoft.com/office/drawing/2014/main" id="{BFDD3611-3111-1C46-A99A-31431E170385}"/>
              </a:ext>
            </a:extLst>
          </p:cNvPr>
          <p:cNvSpPr/>
          <p:nvPr/>
        </p:nvSpPr>
        <p:spPr>
          <a:xfrm>
            <a:off x="6166597" y="2963462"/>
            <a:ext cx="1427418" cy="14274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73" name="Gerade Verbindung mit Pfeil 46">
            <a:extLst>
              <a:ext uri="{FF2B5EF4-FFF2-40B4-BE49-F238E27FC236}">
                <a16:creationId xmlns:a16="http://schemas.microsoft.com/office/drawing/2014/main" id="{070FD6C8-68DD-0B43-AE77-44A1A0D5CF4F}"/>
              </a:ext>
            </a:extLst>
          </p:cNvPr>
          <p:cNvCxnSpPr>
            <a:cxnSpLocks/>
          </p:cNvCxnSpPr>
          <p:nvPr/>
        </p:nvCxnSpPr>
        <p:spPr>
          <a:xfrm flipH="1" flipV="1">
            <a:off x="6855236" y="2314454"/>
            <a:ext cx="18621" cy="708781"/>
          </a:xfrm>
          <a:prstGeom prst="straightConnector1">
            <a:avLst/>
          </a:prstGeom>
          <a:ln>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4" name="Gerade Verbindung mit Pfeil 47">
            <a:extLst>
              <a:ext uri="{FF2B5EF4-FFF2-40B4-BE49-F238E27FC236}">
                <a16:creationId xmlns:a16="http://schemas.microsoft.com/office/drawing/2014/main" id="{281381FE-AC46-6947-A196-71EC864713D1}"/>
              </a:ext>
            </a:extLst>
          </p:cNvPr>
          <p:cNvCxnSpPr>
            <a:cxnSpLocks/>
          </p:cNvCxnSpPr>
          <p:nvPr/>
        </p:nvCxnSpPr>
        <p:spPr>
          <a:xfrm flipV="1">
            <a:off x="7351729" y="2678586"/>
            <a:ext cx="484572" cy="577799"/>
          </a:xfrm>
          <a:prstGeom prst="straightConnector1">
            <a:avLst/>
          </a:prstGeom>
          <a:ln>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5" name="Gerade Verbindung mit Pfeil 48">
            <a:extLst>
              <a:ext uri="{FF2B5EF4-FFF2-40B4-BE49-F238E27FC236}">
                <a16:creationId xmlns:a16="http://schemas.microsoft.com/office/drawing/2014/main" id="{84E10D59-7C0E-D949-819A-8027D06AA476}"/>
              </a:ext>
            </a:extLst>
          </p:cNvPr>
          <p:cNvCxnSpPr>
            <a:cxnSpLocks/>
          </p:cNvCxnSpPr>
          <p:nvPr/>
        </p:nvCxnSpPr>
        <p:spPr>
          <a:xfrm flipH="1" flipV="1">
            <a:off x="5880736" y="2678586"/>
            <a:ext cx="561203" cy="565888"/>
          </a:xfrm>
          <a:prstGeom prst="straightConnector1">
            <a:avLst/>
          </a:prstGeom>
          <a:ln>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6" name="Gerade Verbindung mit Pfeil 49">
            <a:extLst>
              <a:ext uri="{FF2B5EF4-FFF2-40B4-BE49-F238E27FC236}">
                <a16:creationId xmlns:a16="http://schemas.microsoft.com/office/drawing/2014/main" id="{6B92F341-C80C-8043-9C5E-2CFD5C9A280B}"/>
              </a:ext>
            </a:extLst>
          </p:cNvPr>
          <p:cNvCxnSpPr>
            <a:cxnSpLocks/>
          </p:cNvCxnSpPr>
          <p:nvPr/>
        </p:nvCxnSpPr>
        <p:spPr>
          <a:xfrm>
            <a:off x="6873857" y="4295531"/>
            <a:ext cx="0" cy="690607"/>
          </a:xfrm>
          <a:prstGeom prst="straightConnector1">
            <a:avLst/>
          </a:prstGeom>
          <a:ln>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7" name="Gerade Verbindung mit Pfeil 50">
            <a:extLst>
              <a:ext uri="{FF2B5EF4-FFF2-40B4-BE49-F238E27FC236}">
                <a16:creationId xmlns:a16="http://schemas.microsoft.com/office/drawing/2014/main" id="{6A7C765B-A7AC-3E49-9AEF-36C1DADE0A88}"/>
              </a:ext>
            </a:extLst>
          </p:cNvPr>
          <p:cNvCxnSpPr>
            <a:cxnSpLocks/>
          </p:cNvCxnSpPr>
          <p:nvPr/>
        </p:nvCxnSpPr>
        <p:spPr>
          <a:xfrm>
            <a:off x="7263709" y="4128005"/>
            <a:ext cx="577799" cy="484572"/>
          </a:xfrm>
          <a:prstGeom prst="straightConnector1">
            <a:avLst/>
          </a:prstGeom>
          <a:ln>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8" name="Gerade Verbindung mit Pfeil 51">
            <a:extLst>
              <a:ext uri="{FF2B5EF4-FFF2-40B4-BE49-F238E27FC236}">
                <a16:creationId xmlns:a16="http://schemas.microsoft.com/office/drawing/2014/main" id="{9D7ED6DF-04F5-2844-813F-5AA37520185D}"/>
              </a:ext>
            </a:extLst>
          </p:cNvPr>
          <p:cNvCxnSpPr>
            <a:cxnSpLocks/>
          </p:cNvCxnSpPr>
          <p:nvPr/>
        </p:nvCxnSpPr>
        <p:spPr>
          <a:xfrm flipH="1">
            <a:off x="5994372" y="3996250"/>
            <a:ext cx="633371" cy="580883"/>
          </a:xfrm>
          <a:prstGeom prst="straightConnector1">
            <a:avLst/>
          </a:prstGeom>
          <a:ln>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9" name="Gerade Verbindung mit Pfeil 52">
            <a:extLst>
              <a:ext uri="{FF2B5EF4-FFF2-40B4-BE49-F238E27FC236}">
                <a16:creationId xmlns:a16="http://schemas.microsoft.com/office/drawing/2014/main" id="{D1257C7D-2D9C-5640-B623-A580E887A995}"/>
              </a:ext>
            </a:extLst>
          </p:cNvPr>
          <p:cNvCxnSpPr>
            <a:cxnSpLocks/>
          </p:cNvCxnSpPr>
          <p:nvPr/>
        </p:nvCxnSpPr>
        <p:spPr>
          <a:xfrm flipV="1">
            <a:off x="7508542" y="3664423"/>
            <a:ext cx="606774" cy="8118"/>
          </a:xfrm>
          <a:prstGeom prst="straightConnector1">
            <a:avLst/>
          </a:prstGeom>
          <a:ln>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0" name="Gerade Verbindung mit Pfeil 53">
            <a:extLst>
              <a:ext uri="{FF2B5EF4-FFF2-40B4-BE49-F238E27FC236}">
                <a16:creationId xmlns:a16="http://schemas.microsoft.com/office/drawing/2014/main" id="{D6ABEDE9-7425-1C4F-A3EB-2C9C4A26B931}"/>
              </a:ext>
            </a:extLst>
          </p:cNvPr>
          <p:cNvCxnSpPr>
            <a:cxnSpLocks/>
          </p:cNvCxnSpPr>
          <p:nvPr/>
        </p:nvCxnSpPr>
        <p:spPr>
          <a:xfrm flipH="1">
            <a:off x="6461816" y="3333232"/>
            <a:ext cx="33102" cy="0"/>
          </a:xfrm>
          <a:prstGeom prst="straightConnector1">
            <a:avLst/>
          </a:prstGeom>
          <a:ln>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81" name="Bild 55">
            <a:extLst>
              <a:ext uri="{FF2B5EF4-FFF2-40B4-BE49-F238E27FC236}">
                <a16:creationId xmlns:a16="http://schemas.microsoft.com/office/drawing/2014/main" id="{8A823A9E-46CB-C947-A71E-4D32943CB82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90673" y="3426539"/>
            <a:ext cx="755010" cy="489355"/>
          </a:xfrm>
          <a:prstGeom prst="rect">
            <a:avLst/>
          </a:prstGeom>
        </p:spPr>
      </p:pic>
      <p:cxnSp>
        <p:nvCxnSpPr>
          <p:cNvPr id="82" name="Gerade Verbindung mit Pfeil 53">
            <a:extLst>
              <a:ext uri="{FF2B5EF4-FFF2-40B4-BE49-F238E27FC236}">
                <a16:creationId xmlns:a16="http://schemas.microsoft.com/office/drawing/2014/main" id="{28539E82-0B0F-2B47-B8FC-B62C7A1D8F37}"/>
              </a:ext>
            </a:extLst>
          </p:cNvPr>
          <p:cNvCxnSpPr>
            <a:cxnSpLocks/>
            <a:endCxn id="60" idx="6"/>
          </p:cNvCxnSpPr>
          <p:nvPr/>
        </p:nvCxnSpPr>
        <p:spPr>
          <a:xfrm flipH="1" flipV="1">
            <a:off x="5523764" y="3671217"/>
            <a:ext cx="713944" cy="5954"/>
          </a:xfrm>
          <a:prstGeom prst="straightConnector1">
            <a:avLst/>
          </a:prstGeom>
          <a:ln>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85" name="Bild 4">
            <a:extLst>
              <a:ext uri="{FF2B5EF4-FFF2-40B4-BE49-F238E27FC236}">
                <a16:creationId xmlns:a16="http://schemas.microsoft.com/office/drawing/2014/main" id="{32B17569-9485-5E46-A9AB-F4B8568B084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3077" y="5936402"/>
            <a:ext cx="1107879" cy="335631"/>
          </a:xfrm>
          <a:prstGeom prst="rect">
            <a:avLst/>
          </a:prstGeom>
        </p:spPr>
      </p:pic>
      <p:pic>
        <p:nvPicPr>
          <p:cNvPr id="86" name="Bild 5">
            <a:extLst>
              <a:ext uri="{FF2B5EF4-FFF2-40B4-BE49-F238E27FC236}">
                <a16:creationId xmlns:a16="http://schemas.microsoft.com/office/drawing/2014/main" id="{DB95131D-5F37-8B46-9573-0483FCAF770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42076" y="5938690"/>
            <a:ext cx="660453" cy="341401"/>
          </a:xfrm>
          <a:prstGeom prst="rect">
            <a:avLst/>
          </a:prstGeom>
        </p:spPr>
      </p:pic>
      <p:pic>
        <p:nvPicPr>
          <p:cNvPr id="87" name="Bild 6">
            <a:extLst>
              <a:ext uri="{FF2B5EF4-FFF2-40B4-BE49-F238E27FC236}">
                <a16:creationId xmlns:a16="http://schemas.microsoft.com/office/drawing/2014/main" id="{341D34C2-3786-7D48-BA97-2908AAF5371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32673" y="5903020"/>
            <a:ext cx="1396612" cy="487150"/>
          </a:xfrm>
          <a:prstGeom prst="rect">
            <a:avLst/>
          </a:prstGeom>
        </p:spPr>
      </p:pic>
    </p:spTree>
    <p:extLst>
      <p:ext uri="{BB962C8B-B14F-4D97-AF65-F5344CB8AC3E}">
        <p14:creationId xmlns:p14="http://schemas.microsoft.com/office/powerpoint/2010/main" val="11774330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Diagramm 4">
            <a:extLst>
              <a:ext uri="{FF2B5EF4-FFF2-40B4-BE49-F238E27FC236}">
                <a16:creationId xmlns:a16="http://schemas.microsoft.com/office/drawing/2014/main" id="{C450BC49-BBFE-D647-8029-CAFD572C7ED9}"/>
              </a:ext>
            </a:extLst>
          </p:cNvPr>
          <p:cNvGraphicFramePr/>
          <p:nvPr>
            <p:extLst>
              <p:ext uri="{D42A27DB-BD31-4B8C-83A1-F6EECF244321}">
                <p14:modId xmlns:p14="http://schemas.microsoft.com/office/powerpoint/2010/main" val="2039217430"/>
              </p:ext>
            </p:extLst>
          </p:nvPr>
        </p:nvGraphicFramePr>
        <p:xfrm>
          <a:off x="4487689" y="1631827"/>
          <a:ext cx="4402403" cy="2934936"/>
        </p:xfrm>
        <a:graphic>
          <a:graphicData uri="http://schemas.openxmlformats.org/drawingml/2006/chart">
            <c:chart xmlns:c="http://schemas.openxmlformats.org/drawingml/2006/chart" xmlns:r="http://schemas.openxmlformats.org/officeDocument/2006/relationships" r:id="rId2"/>
          </a:graphicData>
        </a:graphic>
      </p:graphicFrame>
      <p:sp>
        <p:nvSpPr>
          <p:cNvPr id="2" name="Titel 1"/>
          <p:cNvSpPr>
            <a:spLocks noGrp="1"/>
          </p:cNvSpPr>
          <p:nvPr>
            <p:ph type="title"/>
          </p:nvPr>
        </p:nvSpPr>
        <p:spPr/>
        <p:txBody>
          <a:bodyPr/>
          <a:lstStyle/>
          <a:p>
            <a:r>
              <a:rPr lang="en-GB" dirty="0"/>
              <a:t>Faculty &amp;</a:t>
            </a:r>
            <a:br>
              <a:rPr lang="en-GB" dirty="0"/>
            </a:br>
            <a:r>
              <a:rPr lang="en-GB" dirty="0"/>
              <a:t>research</a:t>
            </a:r>
          </a:p>
        </p:txBody>
      </p:sp>
      <p:sp>
        <p:nvSpPr>
          <p:cNvPr id="3" name="Textplatzhalter 2"/>
          <p:cNvSpPr>
            <a:spLocks noGrp="1"/>
          </p:cNvSpPr>
          <p:nvPr>
            <p:ph type="body" sz="half" idx="2"/>
          </p:nvPr>
        </p:nvSpPr>
        <p:spPr/>
        <p:txBody>
          <a:bodyPr>
            <a:normAutofit/>
          </a:bodyPr>
          <a:lstStyle/>
          <a:p>
            <a:pPr lvl="0">
              <a:spcBef>
                <a:spcPts val="0"/>
              </a:spcBef>
            </a:pPr>
            <a:r>
              <a:rPr lang="en-GB" sz="1100" dirty="0">
                <a:solidFill>
                  <a:prstClr val="black"/>
                </a:solidFill>
              </a:rPr>
              <a:t>Frankfurt School’s faculty has grown substantially during recent years matching its commitment to the increasing student population. By autumn 2018, 66 professors, 6 visiting and honorary professors and 6 full-time lecturers are working at the business school, making Frankfurt School one of the largest finance, business and economics faculties in Germany.</a:t>
            </a:r>
          </a:p>
          <a:p>
            <a:pPr lvl="0">
              <a:spcBef>
                <a:spcPts val="0"/>
              </a:spcBef>
            </a:pPr>
            <a:endParaRPr lang="en-GB" sz="1100" dirty="0">
              <a:solidFill>
                <a:prstClr val="black"/>
              </a:solidFill>
            </a:endParaRPr>
          </a:p>
          <a:p>
            <a:pPr>
              <a:spcBef>
                <a:spcPts val="0"/>
              </a:spcBef>
            </a:pPr>
            <a:r>
              <a:rPr lang="en-GB" sz="1100" dirty="0"/>
              <a:t>Built on science and practical experience, leading experts create a no-nonsense classroom atmosphere where novel solutions to today’s and tomorrow’s problems are discussed. The thought leadership and research excellence of Frankfurt School’s faculty is recognised by the fact that Frankfurt School today belongs to the top 20 European business schools in terms of contribution to high-ranking publications. Frankfurt School’s Accounting Department is ranked #10 in Europe and #1 in the DACH region (German-speaking Europe) in 2017.</a:t>
            </a:r>
          </a:p>
          <a:p>
            <a:pPr lvl="0">
              <a:spcBef>
                <a:spcPts val="0"/>
              </a:spcBef>
            </a:pPr>
            <a:endParaRPr lang="en-GB" sz="1100" dirty="0">
              <a:solidFill>
                <a:prstClr val="black"/>
              </a:solidFill>
            </a:endParaRPr>
          </a:p>
          <a:p>
            <a:endParaRPr lang="en-GB" sz="1100" dirty="0"/>
          </a:p>
        </p:txBody>
      </p:sp>
      <p:sp>
        <p:nvSpPr>
          <p:cNvPr id="4" name="Textplatzhalter 3"/>
          <p:cNvSpPr>
            <a:spLocks noGrp="1"/>
          </p:cNvSpPr>
          <p:nvPr>
            <p:ph type="body" sz="half" idx="14"/>
          </p:nvPr>
        </p:nvSpPr>
        <p:spPr/>
        <p:txBody>
          <a:bodyPr/>
          <a:lstStyle/>
          <a:p>
            <a:r>
              <a:rPr lang="en-GB" dirty="0"/>
              <a:t>Fs departments</a:t>
            </a:r>
          </a:p>
        </p:txBody>
      </p:sp>
      <p:sp>
        <p:nvSpPr>
          <p:cNvPr id="16" name="Inhaltsplatzhalter 2">
            <a:extLst>
              <a:ext uri="{FF2B5EF4-FFF2-40B4-BE49-F238E27FC236}">
                <a16:creationId xmlns:a16="http://schemas.microsoft.com/office/drawing/2014/main" id="{24BB212A-9A6F-EF4D-8B9B-C2B0292CF052}"/>
              </a:ext>
            </a:extLst>
          </p:cNvPr>
          <p:cNvSpPr>
            <a:spLocks noGrp="1"/>
          </p:cNvSpPr>
          <p:nvPr/>
        </p:nvSpPr>
        <p:spPr>
          <a:xfrm>
            <a:off x="7189329" y="2232868"/>
            <a:ext cx="2328377" cy="529394"/>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pPr marL="0" lvl="0" indent="0">
              <a:lnSpc>
                <a:spcPts val="1600"/>
              </a:lnSpc>
              <a:spcBef>
                <a:spcPts val="0"/>
              </a:spcBef>
              <a:buNone/>
            </a:pPr>
            <a:r>
              <a:rPr lang="en-GB" sz="900" b="1" dirty="0">
                <a:solidFill>
                  <a:schemeClr val="bg1"/>
                </a:solidFill>
                <a:latin typeface="+mn-lt"/>
              </a:rPr>
              <a:t>10    ACCOUNTING</a:t>
            </a:r>
          </a:p>
        </p:txBody>
      </p:sp>
      <p:sp>
        <p:nvSpPr>
          <p:cNvPr id="17" name="Inhaltsplatzhalter 2">
            <a:extLst>
              <a:ext uri="{FF2B5EF4-FFF2-40B4-BE49-F238E27FC236}">
                <a16:creationId xmlns:a16="http://schemas.microsoft.com/office/drawing/2014/main" id="{378B9F8D-ABB1-1C4E-B559-745D47AEBE36}"/>
              </a:ext>
            </a:extLst>
          </p:cNvPr>
          <p:cNvSpPr>
            <a:spLocks noGrp="1"/>
          </p:cNvSpPr>
          <p:nvPr/>
        </p:nvSpPr>
        <p:spPr>
          <a:xfrm>
            <a:off x="7566824" y="2733334"/>
            <a:ext cx="3535330" cy="574433"/>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pPr marL="0" lvl="0" indent="0">
              <a:lnSpc>
                <a:spcPts val="1600"/>
              </a:lnSpc>
              <a:spcBef>
                <a:spcPts val="0"/>
              </a:spcBef>
              <a:buNone/>
            </a:pPr>
            <a:r>
              <a:rPr lang="en-GB" sz="900" b="1" dirty="0">
                <a:solidFill>
                  <a:schemeClr val="bg1"/>
                </a:solidFill>
                <a:latin typeface="+mn-lt"/>
              </a:rPr>
              <a:t>6    PHILOSOPHY &amp; LAW</a:t>
            </a:r>
          </a:p>
        </p:txBody>
      </p:sp>
      <p:sp>
        <p:nvSpPr>
          <p:cNvPr id="18" name="Inhaltsplatzhalter 2">
            <a:extLst>
              <a:ext uri="{FF2B5EF4-FFF2-40B4-BE49-F238E27FC236}">
                <a16:creationId xmlns:a16="http://schemas.microsoft.com/office/drawing/2014/main" id="{21F2B148-C0A5-3B42-A1DC-1FA5A402A1CF}"/>
              </a:ext>
            </a:extLst>
          </p:cNvPr>
          <p:cNvSpPr>
            <a:spLocks noGrp="1"/>
          </p:cNvSpPr>
          <p:nvPr/>
        </p:nvSpPr>
        <p:spPr>
          <a:xfrm>
            <a:off x="7625443" y="3647702"/>
            <a:ext cx="2328377" cy="529394"/>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pPr marL="0" lvl="0" indent="0">
              <a:lnSpc>
                <a:spcPts val="1600"/>
              </a:lnSpc>
              <a:spcBef>
                <a:spcPts val="0"/>
              </a:spcBef>
              <a:buNone/>
            </a:pPr>
            <a:r>
              <a:rPr lang="en-GB" sz="900" b="1" dirty="0">
                <a:solidFill>
                  <a:schemeClr val="bg1"/>
                </a:solidFill>
                <a:latin typeface="+mn-lt"/>
              </a:rPr>
              <a:t>13    ECONOMICS</a:t>
            </a:r>
          </a:p>
        </p:txBody>
      </p:sp>
      <p:sp>
        <p:nvSpPr>
          <p:cNvPr id="19" name="Inhaltsplatzhalter 2">
            <a:extLst>
              <a:ext uri="{FF2B5EF4-FFF2-40B4-BE49-F238E27FC236}">
                <a16:creationId xmlns:a16="http://schemas.microsoft.com/office/drawing/2014/main" id="{D21DE557-6CB6-E645-A007-ED954309DCE0}"/>
              </a:ext>
            </a:extLst>
          </p:cNvPr>
          <p:cNvSpPr>
            <a:spLocks noGrp="1"/>
          </p:cNvSpPr>
          <p:nvPr/>
        </p:nvSpPr>
        <p:spPr>
          <a:xfrm>
            <a:off x="4700344" y="4048114"/>
            <a:ext cx="2712444" cy="529394"/>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pPr marL="0" lvl="0" indent="0">
              <a:lnSpc>
                <a:spcPts val="1600"/>
              </a:lnSpc>
              <a:spcBef>
                <a:spcPts val="0"/>
              </a:spcBef>
              <a:buNone/>
            </a:pPr>
            <a:r>
              <a:rPr lang="en-GB" sz="1000" b="1" dirty="0">
                <a:solidFill>
                  <a:schemeClr val="bg1"/>
                </a:solidFill>
                <a:latin typeface="+mn-lt"/>
              </a:rPr>
              <a:t>28    </a:t>
            </a:r>
            <a:r>
              <a:rPr lang="en-GB" sz="900" b="1" dirty="0">
                <a:solidFill>
                  <a:schemeClr val="bg1"/>
                </a:solidFill>
                <a:latin typeface="+mn-lt"/>
              </a:rPr>
              <a:t>MANAGEMENT</a:t>
            </a:r>
          </a:p>
        </p:txBody>
      </p:sp>
      <p:sp>
        <p:nvSpPr>
          <p:cNvPr id="20" name="Inhaltsplatzhalter 2">
            <a:extLst>
              <a:ext uri="{FF2B5EF4-FFF2-40B4-BE49-F238E27FC236}">
                <a16:creationId xmlns:a16="http://schemas.microsoft.com/office/drawing/2014/main" id="{49D9F89A-1776-D548-8459-DF0DE9CCA94A}"/>
              </a:ext>
            </a:extLst>
          </p:cNvPr>
          <p:cNvSpPr>
            <a:spLocks noGrp="1"/>
          </p:cNvSpPr>
          <p:nvPr/>
        </p:nvSpPr>
        <p:spPr>
          <a:xfrm>
            <a:off x="4867076" y="2870421"/>
            <a:ext cx="2712444" cy="529394"/>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pPr marL="0" lvl="0" indent="0">
              <a:lnSpc>
                <a:spcPts val="1600"/>
              </a:lnSpc>
              <a:spcBef>
                <a:spcPts val="0"/>
              </a:spcBef>
              <a:buNone/>
            </a:pPr>
            <a:r>
              <a:rPr lang="en-GB" sz="900" b="1" dirty="0">
                <a:solidFill>
                  <a:schemeClr val="bg1"/>
                </a:solidFill>
                <a:latin typeface="+mn-lt"/>
              </a:rPr>
              <a:t>21    FINANCE</a:t>
            </a:r>
          </a:p>
        </p:txBody>
      </p:sp>
      <p:cxnSp>
        <p:nvCxnSpPr>
          <p:cNvPr id="21" name="Gerader Verbinder 5">
            <a:extLst>
              <a:ext uri="{FF2B5EF4-FFF2-40B4-BE49-F238E27FC236}">
                <a16:creationId xmlns:a16="http://schemas.microsoft.com/office/drawing/2014/main" id="{007D1476-2A73-C54F-8696-AC9539E5034E}"/>
              </a:ext>
            </a:extLst>
          </p:cNvPr>
          <p:cNvCxnSpPr>
            <a:cxnSpLocks/>
          </p:cNvCxnSpPr>
          <p:nvPr/>
        </p:nvCxnSpPr>
        <p:spPr>
          <a:xfrm>
            <a:off x="4966853" y="3163870"/>
            <a:ext cx="72736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Gerader Verbinder 18">
            <a:extLst>
              <a:ext uri="{FF2B5EF4-FFF2-40B4-BE49-F238E27FC236}">
                <a16:creationId xmlns:a16="http://schemas.microsoft.com/office/drawing/2014/main" id="{6E7700B7-07BB-C142-904B-DDDD1E8A66A3}"/>
              </a:ext>
            </a:extLst>
          </p:cNvPr>
          <p:cNvCxnSpPr>
            <a:cxnSpLocks/>
          </p:cNvCxnSpPr>
          <p:nvPr/>
        </p:nvCxnSpPr>
        <p:spPr>
          <a:xfrm>
            <a:off x="4790207" y="4338571"/>
            <a:ext cx="1526063"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 name="Gerader Verbinder 20">
            <a:extLst>
              <a:ext uri="{FF2B5EF4-FFF2-40B4-BE49-F238E27FC236}">
                <a16:creationId xmlns:a16="http://schemas.microsoft.com/office/drawing/2014/main" id="{174ED01F-6D55-6F44-B926-EE3CEA3D4E61}"/>
              </a:ext>
            </a:extLst>
          </p:cNvPr>
          <p:cNvCxnSpPr>
            <a:cxnSpLocks/>
          </p:cNvCxnSpPr>
          <p:nvPr/>
        </p:nvCxnSpPr>
        <p:spPr>
          <a:xfrm>
            <a:off x="7189329" y="2510412"/>
            <a:ext cx="1071442"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Gerader Verbinder 22">
            <a:extLst>
              <a:ext uri="{FF2B5EF4-FFF2-40B4-BE49-F238E27FC236}">
                <a16:creationId xmlns:a16="http://schemas.microsoft.com/office/drawing/2014/main" id="{256A708B-48EF-D04C-83C0-B501C46D9F12}"/>
              </a:ext>
            </a:extLst>
          </p:cNvPr>
          <p:cNvCxnSpPr>
            <a:cxnSpLocks/>
          </p:cNvCxnSpPr>
          <p:nvPr/>
        </p:nvCxnSpPr>
        <p:spPr>
          <a:xfrm>
            <a:off x="7629170" y="2993889"/>
            <a:ext cx="1160461"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 name="Gerader Verbinder 26">
            <a:extLst>
              <a:ext uri="{FF2B5EF4-FFF2-40B4-BE49-F238E27FC236}">
                <a16:creationId xmlns:a16="http://schemas.microsoft.com/office/drawing/2014/main" id="{D2224C40-4ADB-9746-BF21-93B1F7D8E026}"/>
              </a:ext>
            </a:extLst>
          </p:cNvPr>
          <p:cNvCxnSpPr>
            <a:cxnSpLocks/>
          </p:cNvCxnSpPr>
          <p:nvPr/>
        </p:nvCxnSpPr>
        <p:spPr>
          <a:xfrm>
            <a:off x="7579520" y="3912399"/>
            <a:ext cx="930693"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84508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Faculty &amp;</a:t>
            </a:r>
            <a:br>
              <a:rPr lang="en-GB" dirty="0"/>
            </a:br>
            <a:r>
              <a:rPr lang="en-GB" dirty="0"/>
              <a:t>research</a:t>
            </a:r>
          </a:p>
        </p:txBody>
      </p:sp>
      <p:sp>
        <p:nvSpPr>
          <p:cNvPr id="3" name="Textplatzhalter 2"/>
          <p:cNvSpPr>
            <a:spLocks noGrp="1"/>
          </p:cNvSpPr>
          <p:nvPr>
            <p:ph type="body" sz="half" idx="2"/>
          </p:nvPr>
        </p:nvSpPr>
        <p:spPr>
          <a:xfrm>
            <a:off x="385576" y="2604653"/>
            <a:ext cx="3769350" cy="2576947"/>
          </a:xfrm>
        </p:spPr>
        <p:txBody>
          <a:bodyPr>
            <a:noAutofit/>
          </a:bodyPr>
          <a:lstStyle/>
          <a:p>
            <a:pPr lvl="0">
              <a:lnSpc>
                <a:spcPts val="1600"/>
              </a:lnSpc>
              <a:spcBef>
                <a:spcPts val="0"/>
              </a:spcBef>
              <a:spcAft>
                <a:spcPts val="600"/>
              </a:spcAft>
            </a:pPr>
            <a:r>
              <a:rPr lang="en-GB" sz="1100" b="1" dirty="0">
                <a:solidFill>
                  <a:srgbClr val="000000"/>
                </a:solidFill>
                <a:latin typeface="Calibri" panose="020F0502020204030204"/>
              </a:rPr>
              <a:t>ARTIFICIAL INTELLIGENCE</a:t>
            </a:r>
          </a:p>
          <a:p>
            <a:pPr lvl="0">
              <a:lnSpc>
                <a:spcPts val="1600"/>
              </a:lnSpc>
              <a:spcBef>
                <a:spcPts val="0"/>
              </a:spcBef>
            </a:pPr>
            <a:r>
              <a:rPr lang="en-GB" sz="1100" dirty="0">
                <a:solidFill>
                  <a:srgbClr val="000000"/>
                </a:solidFill>
              </a:rPr>
              <a:t>Frankfurt School serves the growing need for professionals to understand artificial intelligence by developing not just new research capabilities through the newly-launched Centre for Human and Machine Intelligence but also practical application through the Masters in Applied Data Science and seminars for professionals in the field of artificial intelligence. In addition, Frankfurt School has become a hub for numerous AI and data science conferences and forums including the annual AI Summit.</a:t>
            </a:r>
            <a:br>
              <a:rPr lang="en-GB" sz="1100" dirty="0">
                <a:solidFill>
                  <a:srgbClr val="000000"/>
                </a:solidFill>
              </a:rPr>
            </a:br>
            <a:endParaRPr lang="en-GB" sz="1100" dirty="0"/>
          </a:p>
          <a:p>
            <a:endParaRPr lang="en-GB" sz="1100" dirty="0"/>
          </a:p>
        </p:txBody>
      </p:sp>
      <p:sp>
        <p:nvSpPr>
          <p:cNvPr id="5" name="Textplatzhalter 4"/>
          <p:cNvSpPr>
            <a:spLocks noGrp="1"/>
          </p:cNvSpPr>
          <p:nvPr>
            <p:ph type="body" sz="half" idx="14"/>
          </p:nvPr>
        </p:nvSpPr>
        <p:spPr/>
        <p:txBody>
          <a:bodyPr/>
          <a:lstStyle/>
          <a:p>
            <a:r>
              <a:rPr lang="en-GB" dirty="0"/>
              <a:t>Fs departments</a:t>
            </a:r>
          </a:p>
        </p:txBody>
      </p:sp>
      <p:sp>
        <p:nvSpPr>
          <p:cNvPr id="10" name="Textplatzhalter 10">
            <a:extLst>
              <a:ext uri="{FF2B5EF4-FFF2-40B4-BE49-F238E27FC236}">
                <a16:creationId xmlns:a16="http://schemas.microsoft.com/office/drawing/2014/main" id="{571F19E4-DC54-8B49-9985-FCF8247CB0C9}"/>
              </a:ext>
            </a:extLst>
          </p:cNvPr>
          <p:cNvSpPr txBox="1">
            <a:spLocks/>
          </p:cNvSpPr>
          <p:nvPr/>
        </p:nvSpPr>
        <p:spPr>
          <a:xfrm>
            <a:off x="8715168" y="6350927"/>
            <a:ext cx="257718" cy="297603"/>
          </a:xfrm>
          <a:prstGeom prst="rect">
            <a:avLst/>
          </a:prstGeom>
          <a:blipFill>
            <a:blip r:embed="rId3" cstate="screen">
              <a:extLst>
                <a:ext uri="{28A0092B-C50C-407E-A947-70E740481C1C}">
                  <a14:useLocalDpi xmlns:a14="http://schemas.microsoft.com/office/drawing/2010/main"/>
                </a:ext>
              </a:extLst>
            </a:blip>
            <a:stretch>
              <a:fillRect/>
            </a:stretch>
          </a:blip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1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1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de-DE" dirty="0"/>
          </a:p>
        </p:txBody>
      </p:sp>
      <p:sp>
        <p:nvSpPr>
          <p:cNvPr id="8" name="Picture Placeholder 7">
            <a:extLst>
              <a:ext uri="{FF2B5EF4-FFF2-40B4-BE49-F238E27FC236}">
                <a16:creationId xmlns:a16="http://schemas.microsoft.com/office/drawing/2014/main" id="{C826F1B3-451B-4C45-93A1-2CC1BCF0A42E}"/>
              </a:ext>
            </a:extLst>
          </p:cNvPr>
          <p:cNvSpPr>
            <a:spLocks noGrp="1"/>
          </p:cNvSpPr>
          <p:nvPr>
            <p:ph type="pic" sz="quarter" idx="10"/>
          </p:nvPr>
        </p:nvSpPr>
        <p:spPr/>
      </p:sp>
      <p:pic>
        <p:nvPicPr>
          <p:cNvPr id="6" name="Picture 5">
            <a:extLst>
              <a:ext uri="{FF2B5EF4-FFF2-40B4-BE49-F238E27FC236}">
                <a16:creationId xmlns:a16="http://schemas.microsoft.com/office/drawing/2014/main" id="{62908AA9-9260-7841-A218-0136C6CB41C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514849" y="0"/>
            <a:ext cx="4629151" cy="6858000"/>
          </a:xfrm>
          <a:prstGeom prst="rect">
            <a:avLst/>
          </a:prstGeom>
        </p:spPr>
      </p:pic>
      <p:sp>
        <p:nvSpPr>
          <p:cNvPr id="11" name="Textplatzhalter 6">
            <a:extLst>
              <a:ext uri="{FF2B5EF4-FFF2-40B4-BE49-F238E27FC236}">
                <a16:creationId xmlns:a16="http://schemas.microsoft.com/office/drawing/2014/main" id="{545869BA-CE65-D540-BA32-C8A18F3B279F}"/>
              </a:ext>
            </a:extLst>
          </p:cNvPr>
          <p:cNvSpPr>
            <a:spLocks noGrp="1"/>
          </p:cNvSpPr>
          <p:nvPr>
            <p:ph type="body" sz="quarter" idx="16"/>
          </p:nvPr>
        </p:nvSpPr>
        <p:spPr>
          <a:xfrm>
            <a:off x="8718316" y="6380698"/>
            <a:ext cx="257718" cy="297603"/>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a:defRPr sz="100">
                <a:solidFill>
                  <a:schemeClr val="bg1"/>
                </a:solidFill>
              </a:defRPr>
            </a:lvl1pPr>
            <a:lvl2pPr>
              <a:defRPr sz="100"/>
            </a:lvl2pPr>
            <a:lvl3pPr>
              <a:defRPr sz="100"/>
            </a:lvl3pPr>
            <a:lvl4pPr>
              <a:defRPr sz="100"/>
            </a:lvl4pPr>
            <a:lvl5pPr>
              <a:defRPr sz="100"/>
            </a:lvl5pPr>
          </a:lstStyle>
          <a:p>
            <a:pPr lvl="0"/>
            <a:r>
              <a:rPr lang="de-DE" dirty="0"/>
              <a:t>a</a:t>
            </a:r>
          </a:p>
        </p:txBody>
      </p:sp>
    </p:spTree>
    <p:extLst>
      <p:ext uri="{BB962C8B-B14F-4D97-AF65-F5344CB8AC3E}">
        <p14:creationId xmlns:p14="http://schemas.microsoft.com/office/powerpoint/2010/main" val="9882591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Faculty &amp;</a:t>
            </a:r>
            <a:br>
              <a:rPr lang="en-GB" dirty="0"/>
            </a:br>
            <a:r>
              <a:rPr lang="en-GB" dirty="0"/>
              <a:t>research</a:t>
            </a:r>
          </a:p>
        </p:txBody>
      </p:sp>
      <p:sp>
        <p:nvSpPr>
          <p:cNvPr id="3" name="Textplatzhalter 2"/>
          <p:cNvSpPr>
            <a:spLocks noGrp="1"/>
          </p:cNvSpPr>
          <p:nvPr>
            <p:ph type="body" sz="half" idx="2"/>
          </p:nvPr>
        </p:nvSpPr>
        <p:spPr>
          <a:xfrm>
            <a:off x="385576" y="2604653"/>
            <a:ext cx="3769350" cy="2576947"/>
          </a:xfrm>
        </p:spPr>
        <p:txBody>
          <a:bodyPr>
            <a:noAutofit/>
          </a:bodyPr>
          <a:lstStyle/>
          <a:p>
            <a:pPr lvl="0">
              <a:lnSpc>
                <a:spcPts val="1600"/>
              </a:lnSpc>
              <a:spcBef>
                <a:spcPts val="0"/>
              </a:spcBef>
              <a:spcAft>
                <a:spcPts val="600"/>
              </a:spcAft>
            </a:pPr>
            <a:r>
              <a:rPr lang="en-GB" sz="1100" b="1" dirty="0">
                <a:solidFill>
                  <a:srgbClr val="000000"/>
                </a:solidFill>
                <a:latin typeface="Calibri" panose="020F0502020204030204"/>
              </a:rPr>
              <a:t>BLOCKCHAIN</a:t>
            </a:r>
          </a:p>
          <a:p>
            <a:pPr lvl="0">
              <a:lnSpc>
                <a:spcPts val="1600"/>
              </a:lnSpc>
              <a:spcBef>
                <a:spcPts val="0"/>
              </a:spcBef>
            </a:pPr>
            <a:r>
              <a:rPr lang="en-GB" sz="1100" dirty="0">
                <a:solidFill>
                  <a:srgbClr val="000000"/>
                </a:solidFill>
              </a:rPr>
              <a:t>Blockchain is a revolutionary secure transaction ledger database, made famous through Bitcoin, that has the potential to change the face of the finance industry. Thanks to its position as one of the leading finance specialist business schools, Frankfurt School has founded a new research centre to explore this technology‘s potential and to educate future leaders in its use.</a:t>
            </a:r>
          </a:p>
          <a:p>
            <a:pPr lvl="0">
              <a:lnSpc>
                <a:spcPts val="1600"/>
              </a:lnSpc>
              <a:spcBef>
                <a:spcPts val="0"/>
              </a:spcBef>
            </a:pPr>
            <a:r>
              <a:rPr lang="en-GB" sz="1100" dirty="0">
                <a:solidFill>
                  <a:srgbClr val="000000"/>
                </a:solidFill>
              </a:rPr>
              <a:t>Frankfurt School Blockchain Centre is a think tank researching implications of the technology for companies and their business models.</a:t>
            </a:r>
          </a:p>
          <a:p>
            <a:pPr>
              <a:lnSpc>
                <a:spcPts val="1600"/>
              </a:lnSpc>
              <a:spcBef>
                <a:spcPts val="0"/>
              </a:spcBef>
            </a:pPr>
            <a:endParaRPr lang="en-GB" sz="1100" dirty="0">
              <a:solidFill>
                <a:srgbClr val="000000"/>
              </a:solidFill>
            </a:endParaRPr>
          </a:p>
          <a:p>
            <a:endParaRPr lang="en-GB" sz="1100" dirty="0"/>
          </a:p>
        </p:txBody>
      </p:sp>
      <p:sp>
        <p:nvSpPr>
          <p:cNvPr id="5" name="Textplatzhalter 4"/>
          <p:cNvSpPr>
            <a:spLocks noGrp="1"/>
          </p:cNvSpPr>
          <p:nvPr>
            <p:ph type="body" sz="half" idx="14"/>
          </p:nvPr>
        </p:nvSpPr>
        <p:spPr/>
        <p:txBody>
          <a:bodyPr/>
          <a:lstStyle/>
          <a:p>
            <a:r>
              <a:rPr lang="en-GB" dirty="0"/>
              <a:t>Fs departments</a:t>
            </a:r>
          </a:p>
        </p:txBody>
      </p:sp>
      <p:pic>
        <p:nvPicPr>
          <p:cNvPr id="9" name="Bildplatzhalter 6">
            <a:extLst>
              <a:ext uri="{FF2B5EF4-FFF2-40B4-BE49-F238E27FC236}">
                <a16:creationId xmlns:a16="http://schemas.microsoft.com/office/drawing/2014/main" id="{57718C73-575C-E946-8288-EC01C1F0FD7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757057" y="0"/>
            <a:ext cx="4386943" cy="6858000"/>
          </a:xfrm>
          <a:prstGeom prst="rect">
            <a:avLst/>
          </a:prstGeom>
          <a:solidFill>
            <a:schemeClr val="bg1">
              <a:lumMod val="95000"/>
            </a:schemeClr>
          </a:solidFill>
        </p:spPr>
      </p:pic>
      <p:sp>
        <p:nvSpPr>
          <p:cNvPr id="11" name="Textplatzhalter 10">
            <a:extLst>
              <a:ext uri="{FF2B5EF4-FFF2-40B4-BE49-F238E27FC236}">
                <a16:creationId xmlns:a16="http://schemas.microsoft.com/office/drawing/2014/main" id="{D26414AB-20B2-0145-BF48-C056493C62E8}"/>
              </a:ext>
            </a:extLst>
          </p:cNvPr>
          <p:cNvSpPr txBox="1">
            <a:spLocks/>
          </p:cNvSpPr>
          <p:nvPr/>
        </p:nvSpPr>
        <p:spPr>
          <a:xfrm>
            <a:off x="8715168" y="6350927"/>
            <a:ext cx="257718" cy="297603"/>
          </a:xfrm>
          <a:prstGeom prst="rect">
            <a:avLst/>
          </a:prstGeom>
          <a:blipFill>
            <a:blip r:embed="rId4" cstate="screen">
              <a:extLst>
                <a:ext uri="{28A0092B-C50C-407E-A947-70E740481C1C}">
                  <a14:useLocalDpi xmlns:a14="http://schemas.microsoft.com/office/drawing/2010/main"/>
                </a:ext>
              </a:extLst>
            </a:blip>
            <a:stretch>
              <a:fillRect/>
            </a:stretch>
          </a:blip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1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1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de-DE" dirty="0"/>
          </a:p>
        </p:txBody>
      </p:sp>
      <p:pic>
        <p:nvPicPr>
          <p:cNvPr id="6" name="Picture 5">
            <a:extLst>
              <a:ext uri="{FF2B5EF4-FFF2-40B4-BE49-F238E27FC236}">
                <a16:creationId xmlns:a16="http://schemas.microsoft.com/office/drawing/2014/main" id="{D0F843DE-AC22-0F43-AF27-C1AB05157DE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757057" y="0"/>
            <a:ext cx="4386944" cy="6858000"/>
          </a:xfrm>
          <a:prstGeom prst="rect">
            <a:avLst/>
          </a:prstGeom>
        </p:spPr>
      </p:pic>
      <p:sp>
        <p:nvSpPr>
          <p:cNvPr id="13" name="Textplatzhalter 6">
            <a:extLst>
              <a:ext uri="{FF2B5EF4-FFF2-40B4-BE49-F238E27FC236}">
                <a16:creationId xmlns:a16="http://schemas.microsoft.com/office/drawing/2014/main" id="{F7E096FF-9C0D-4446-BC70-182290D68078}"/>
              </a:ext>
            </a:extLst>
          </p:cNvPr>
          <p:cNvSpPr>
            <a:spLocks noGrp="1"/>
          </p:cNvSpPr>
          <p:nvPr>
            <p:ph type="body" sz="quarter" idx="16"/>
          </p:nvPr>
        </p:nvSpPr>
        <p:spPr>
          <a:xfrm>
            <a:off x="8718316" y="6380698"/>
            <a:ext cx="257718" cy="297603"/>
          </a:xfrm>
          <a:blipFill>
            <a:blip r:embed="rId4" cstate="screen">
              <a:extLst>
                <a:ext uri="{28A0092B-C50C-407E-A947-70E740481C1C}">
                  <a14:useLocalDpi xmlns:a14="http://schemas.microsoft.com/office/drawing/2010/main"/>
                </a:ext>
              </a:extLst>
            </a:blip>
            <a:stretch>
              <a:fillRect/>
            </a:stretch>
          </a:blipFill>
        </p:spPr>
        <p:txBody>
          <a:bodyPr>
            <a:noAutofit/>
          </a:bodyPr>
          <a:lstStyle>
            <a:lvl1pPr>
              <a:defRPr sz="100">
                <a:solidFill>
                  <a:schemeClr val="bg1"/>
                </a:solidFill>
              </a:defRPr>
            </a:lvl1pPr>
            <a:lvl2pPr>
              <a:defRPr sz="100"/>
            </a:lvl2pPr>
            <a:lvl3pPr>
              <a:defRPr sz="100"/>
            </a:lvl3pPr>
            <a:lvl4pPr>
              <a:defRPr sz="100"/>
            </a:lvl4pPr>
            <a:lvl5pPr>
              <a:defRPr sz="100"/>
            </a:lvl5pPr>
          </a:lstStyle>
          <a:p>
            <a:pPr lvl="0"/>
            <a:r>
              <a:rPr lang="de-DE" dirty="0"/>
              <a:t>a</a:t>
            </a:r>
          </a:p>
        </p:txBody>
      </p:sp>
    </p:spTree>
    <p:extLst>
      <p:ext uri="{BB962C8B-B14F-4D97-AF65-F5344CB8AC3E}">
        <p14:creationId xmlns:p14="http://schemas.microsoft.com/office/powerpoint/2010/main" val="14941395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half" idx="2"/>
          </p:nvPr>
        </p:nvSpPr>
        <p:spPr>
          <a:xfrm>
            <a:off x="385575" y="2427051"/>
            <a:ext cx="3914281" cy="3811588"/>
          </a:xfrm>
        </p:spPr>
        <p:txBody>
          <a:bodyPr/>
          <a:lstStyle/>
          <a:p>
            <a:pPr lvl="0">
              <a:lnSpc>
                <a:spcPts val="2500"/>
              </a:lnSpc>
              <a:spcBef>
                <a:spcPts val="0"/>
              </a:spcBef>
            </a:pPr>
            <a:r>
              <a:rPr lang="en-GB" dirty="0">
                <a:solidFill>
                  <a:srgbClr val="000000"/>
                </a:solidFill>
              </a:rPr>
              <a:t>“Success needs competence. </a:t>
            </a:r>
            <a:br>
              <a:rPr lang="en-GB" dirty="0">
                <a:solidFill>
                  <a:srgbClr val="000000"/>
                </a:solidFill>
              </a:rPr>
            </a:br>
            <a:r>
              <a:rPr lang="en-GB" dirty="0">
                <a:solidFill>
                  <a:srgbClr val="000000"/>
                </a:solidFill>
              </a:rPr>
              <a:t>Frankfurt School of Finance &amp; Management offers competence in many fields: outstanding research as well as excellent education and training.“</a:t>
            </a:r>
          </a:p>
          <a:p>
            <a:pPr lvl="0">
              <a:lnSpc>
                <a:spcPts val="2500"/>
              </a:lnSpc>
              <a:spcBef>
                <a:spcPts val="0"/>
              </a:spcBef>
            </a:pPr>
            <a:endParaRPr lang="en-GB" dirty="0">
              <a:solidFill>
                <a:srgbClr val="000000"/>
              </a:solidFill>
            </a:endParaRPr>
          </a:p>
          <a:p>
            <a:pPr lvl="0">
              <a:lnSpc>
                <a:spcPts val="2500"/>
              </a:lnSpc>
              <a:spcBef>
                <a:spcPts val="0"/>
              </a:spcBef>
            </a:pPr>
            <a:r>
              <a:rPr lang="en-GB" b="1" dirty="0">
                <a:solidFill>
                  <a:srgbClr val="000000"/>
                </a:solidFill>
                <a:latin typeface="Calibri" panose="020F0502020204030204"/>
              </a:rPr>
              <a:t>STEPHAN STURM</a:t>
            </a:r>
            <a:r>
              <a:rPr lang="en-GB" dirty="0">
                <a:solidFill>
                  <a:srgbClr val="000000"/>
                </a:solidFill>
              </a:rPr>
              <a:t/>
            </a:r>
            <a:br>
              <a:rPr lang="en-GB" dirty="0">
                <a:solidFill>
                  <a:srgbClr val="000000"/>
                </a:solidFill>
              </a:rPr>
            </a:br>
            <a:r>
              <a:rPr lang="en-GB" dirty="0">
                <a:solidFill>
                  <a:srgbClr val="000000"/>
                </a:solidFill>
              </a:rPr>
              <a:t>CEO Fresenius SE &amp; Co. </a:t>
            </a:r>
            <a:r>
              <a:rPr lang="en-GB" dirty="0" err="1">
                <a:solidFill>
                  <a:srgbClr val="000000"/>
                </a:solidFill>
              </a:rPr>
              <a:t>KGaA</a:t>
            </a:r>
            <a:endParaRPr lang="en-GB" dirty="0">
              <a:solidFill>
                <a:srgbClr val="000000"/>
              </a:solidFill>
            </a:endParaRPr>
          </a:p>
          <a:p>
            <a:endParaRPr lang="en-GB" dirty="0"/>
          </a:p>
          <a:p>
            <a:endParaRPr lang="en-GB" dirty="0"/>
          </a:p>
        </p:txBody>
      </p:sp>
      <p:pic>
        <p:nvPicPr>
          <p:cNvPr id="6" name="Bildplatzhalter 4">
            <a:extLst>
              <a:ext uri="{FF2B5EF4-FFF2-40B4-BE49-F238E27FC236}">
                <a16:creationId xmlns:a16="http://schemas.microsoft.com/office/drawing/2014/main" id="{E3A15057-CF53-3649-97D0-B82CDDDDCFD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299856" y="0"/>
            <a:ext cx="4844144" cy="6858000"/>
          </a:xfrm>
          <a:prstGeom prst="rect">
            <a:avLst/>
          </a:prstGeom>
          <a:solidFill>
            <a:schemeClr val="bg1">
              <a:lumMod val="95000"/>
            </a:schemeClr>
          </a:solidFill>
        </p:spPr>
      </p:pic>
      <p:sp>
        <p:nvSpPr>
          <p:cNvPr id="5" name="Textplatzhalter 6">
            <a:extLst>
              <a:ext uri="{FF2B5EF4-FFF2-40B4-BE49-F238E27FC236}">
                <a16:creationId xmlns:a16="http://schemas.microsoft.com/office/drawing/2014/main" id="{D74E514C-F588-8149-8F3E-C85F6A5919BA}"/>
              </a:ext>
            </a:extLst>
          </p:cNvPr>
          <p:cNvSpPr>
            <a:spLocks noGrp="1"/>
          </p:cNvSpPr>
          <p:nvPr>
            <p:ph type="body" sz="quarter" idx="16"/>
          </p:nvPr>
        </p:nvSpPr>
        <p:spPr>
          <a:xfrm>
            <a:off x="8718316" y="6380698"/>
            <a:ext cx="257718" cy="297603"/>
          </a:xfrm>
          <a:blipFill>
            <a:blip r:embed="rId4" cstate="screen">
              <a:extLst>
                <a:ext uri="{28A0092B-C50C-407E-A947-70E740481C1C}">
                  <a14:useLocalDpi xmlns:a14="http://schemas.microsoft.com/office/drawing/2010/main"/>
                </a:ext>
              </a:extLst>
            </a:blip>
            <a:stretch>
              <a:fillRect/>
            </a:stretch>
          </a:blipFill>
        </p:spPr>
        <p:txBody>
          <a:bodyPr>
            <a:noAutofit/>
          </a:bodyPr>
          <a:lstStyle>
            <a:lvl1pPr>
              <a:defRPr sz="100">
                <a:solidFill>
                  <a:schemeClr val="bg1"/>
                </a:solidFill>
              </a:defRPr>
            </a:lvl1pPr>
            <a:lvl2pPr>
              <a:defRPr sz="100"/>
            </a:lvl2pPr>
            <a:lvl3pPr>
              <a:defRPr sz="100"/>
            </a:lvl3pPr>
            <a:lvl4pPr>
              <a:defRPr sz="100"/>
            </a:lvl4pPr>
            <a:lvl5pPr>
              <a:defRPr sz="100"/>
            </a:lvl5pPr>
          </a:lstStyle>
          <a:p>
            <a:pPr lvl="0"/>
            <a:r>
              <a:rPr lang="de-DE" dirty="0"/>
              <a:t>a</a:t>
            </a:r>
          </a:p>
        </p:txBody>
      </p:sp>
    </p:spTree>
    <p:extLst>
      <p:ext uri="{BB962C8B-B14F-4D97-AF65-F5344CB8AC3E}">
        <p14:creationId xmlns:p14="http://schemas.microsoft.com/office/powerpoint/2010/main" val="2656565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878B9-FFC6-7A4C-B666-94ADD2A39230}"/>
              </a:ext>
            </a:extLst>
          </p:cNvPr>
          <p:cNvSpPr>
            <a:spLocks noGrp="1"/>
          </p:cNvSpPr>
          <p:nvPr>
            <p:ph type="title"/>
          </p:nvPr>
        </p:nvSpPr>
        <p:spPr>
          <a:xfrm>
            <a:off x="385575" y="4508694"/>
            <a:ext cx="8758425" cy="2671424"/>
          </a:xfrm>
        </p:spPr>
        <p:txBody>
          <a:bodyPr/>
          <a:lstStyle/>
          <a:p>
            <a:r>
              <a:rPr lang="en-GB" dirty="0"/>
              <a:t>THANKS FOR </a:t>
            </a:r>
            <a:br>
              <a:rPr lang="en-GB" dirty="0"/>
            </a:br>
            <a:r>
              <a:rPr lang="en-GB" dirty="0"/>
              <a:t>YOUR ATTENTION</a:t>
            </a:r>
            <a:br>
              <a:rPr lang="en-GB" dirty="0"/>
            </a:br>
            <a:endParaRPr lang="en-GB" dirty="0"/>
          </a:p>
        </p:txBody>
      </p:sp>
    </p:spTree>
    <p:extLst>
      <p:ext uri="{BB962C8B-B14F-4D97-AF65-F5344CB8AC3E}">
        <p14:creationId xmlns:p14="http://schemas.microsoft.com/office/powerpoint/2010/main" val="10443293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241102" y="228600"/>
            <a:ext cx="8797528"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feld 5"/>
          <p:cNvSpPr txBox="1"/>
          <p:nvPr/>
        </p:nvSpPr>
        <p:spPr>
          <a:xfrm>
            <a:off x="621506" y="842963"/>
            <a:ext cx="4018360" cy="2769989"/>
          </a:xfrm>
          <a:prstGeom prst="rect">
            <a:avLst/>
          </a:prstGeom>
          <a:noFill/>
        </p:spPr>
        <p:txBody>
          <a:bodyPr wrap="square" rtlCol="0">
            <a:spAutoFit/>
          </a:bodyPr>
          <a:lstStyle/>
          <a:p>
            <a:r>
              <a:rPr lang="en-GB" sz="1200" b="1" dirty="0">
                <a:latin typeface="+mj-lt"/>
                <a:ea typeface="Frutiger LT 57 Cn" charset="0"/>
                <a:cs typeface="Frutiger LT 57 Cn" charset="0"/>
              </a:rPr>
              <a:t>Frankfurt School of Finance &amp; Management </a:t>
            </a:r>
            <a:r>
              <a:rPr lang="en-GB" sz="1200" b="1" dirty="0" err="1">
                <a:latin typeface="+mj-lt"/>
                <a:ea typeface="Frutiger LT 57 Cn" charset="0"/>
                <a:cs typeface="Frutiger LT 57 Cn" charset="0"/>
              </a:rPr>
              <a:t>gGmbH</a:t>
            </a:r>
            <a:endParaRPr lang="en-GB" sz="1200" b="1" dirty="0">
              <a:latin typeface="+mj-lt"/>
              <a:ea typeface="Frutiger LT 57 Cn" charset="0"/>
              <a:cs typeface="Frutiger LT 57 Cn" charset="0"/>
            </a:endParaRPr>
          </a:p>
          <a:p>
            <a:pPr>
              <a:lnSpc>
                <a:spcPct val="150000"/>
              </a:lnSpc>
            </a:pPr>
            <a:r>
              <a:rPr lang="en-GB" sz="1200" dirty="0" err="1">
                <a:latin typeface="+mj-lt"/>
                <a:ea typeface="Frutiger LT 47 LightCn" charset="0"/>
                <a:cs typeface="Frutiger LT 47 LightCn" charset="0"/>
              </a:rPr>
              <a:t>Adickesallee</a:t>
            </a:r>
            <a:r>
              <a:rPr lang="en-GB" sz="1200" dirty="0">
                <a:latin typeface="+mj-lt"/>
                <a:ea typeface="Frutiger LT 47 LightCn" charset="0"/>
                <a:cs typeface="Frutiger LT 47 LightCn" charset="0"/>
              </a:rPr>
              <a:t> 32-34</a:t>
            </a:r>
            <a:br>
              <a:rPr lang="en-GB" sz="1200" dirty="0">
                <a:latin typeface="+mj-lt"/>
                <a:ea typeface="Frutiger LT 47 LightCn" charset="0"/>
                <a:cs typeface="Frutiger LT 47 LightCn" charset="0"/>
              </a:rPr>
            </a:br>
            <a:r>
              <a:rPr lang="en-GB" sz="1200" dirty="0">
                <a:latin typeface="+mj-lt"/>
                <a:ea typeface="Frutiger LT 47 LightCn" charset="0"/>
                <a:cs typeface="Frutiger LT 47 LightCn" charset="0"/>
              </a:rPr>
              <a:t>D-60322 Frankfurt am Main</a:t>
            </a:r>
          </a:p>
          <a:p>
            <a:pPr>
              <a:lnSpc>
                <a:spcPct val="150000"/>
              </a:lnSpc>
            </a:pPr>
            <a:endParaRPr lang="en-GB" sz="1200" dirty="0">
              <a:latin typeface="+mj-lt"/>
              <a:ea typeface="Frutiger LT 47 LightCn" charset="0"/>
              <a:cs typeface="Frutiger LT 47 LightCn" charset="0"/>
            </a:endParaRPr>
          </a:p>
          <a:p>
            <a:pPr>
              <a:lnSpc>
                <a:spcPct val="150000"/>
              </a:lnSpc>
            </a:pPr>
            <a:r>
              <a:rPr lang="en-GB" sz="1200" b="1" dirty="0">
                <a:latin typeface="+mj-lt"/>
                <a:ea typeface="Frutiger LT 47 LightCn" charset="0"/>
                <a:cs typeface="Frutiger LT 47 LightCn" charset="0"/>
              </a:rPr>
              <a:t>First name  - Last name</a:t>
            </a:r>
          </a:p>
          <a:p>
            <a:pPr>
              <a:lnSpc>
                <a:spcPct val="150000"/>
              </a:lnSpc>
            </a:pPr>
            <a:r>
              <a:rPr lang="en-GB" sz="1200" dirty="0">
                <a:latin typeface="+mj-lt"/>
                <a:ea typeface="Frutiger LT 47 LightCn" charset="0"/>
                <a:cs typeface="Frutiger LT 47 LightCn" charset="0"/>
              </a:rPr>
              <a:t>Position</a:t>
            </a:r>
          </a:p>
          <a:p>
            <a:pPr>
              <a:lnSpc>
                <a:spcPct val="150000"/>
              </a:lnSpc>
            </a:pPr>
            <a:r>
              <a:rPr lang="en-GB" sz="1200" dirty="0">
                <a:latin typeface="+mj-lt"/>
                <a:ea typeface="Frutiger LT 47 LightCn" charset="0"/>
                <a:cs typeface="Frutiger LT 47 LightCn" charset="0"/>
              </a:rPr>
              <a:t>Phone:    +49 69 154008-0</a:t>
            </a:r>
          </a:p>
          <a:p>
            <a:pPr>
              <a:lnSpc>
                <a:spcPct val="150000"/>
              </a:lnSpc>
            </a:pPr>
            <a:r>
              <a:rPr lang="en-GB" sz="1200" dirty="0">
                <a:latin typeface="+mj-lt"/>
                <a:ea typeface="Frutiger LT 47 LightCn" charset="0"/>
                <a:cs typeface="Frutiger LT 47 LightCn" charset="0"/>
              </a:rPr>
              <a:t>Fax:          +49 69 154008-650</a:t>
            </a:r>
          </a:p>
          <a:p>
            <a:pPr>
              <a:lnSpc>
                <a:spcPct val="150000"/>
              </a:lnSpc>
            </a:pPr>
            <a:r>
              <a:rPr lang="en-GB" sz="1200" dirty="0">
                <a:latin typeface="+mj-lt"/>
                <a:ea typeface="Frutiger LT 47 LightCn" charset="0"/>
                <a:cs typeface="Frutiger LT 47 LightCn" charset="0"/>
              </a:rPr>
              <a:t>E-Mail:    </a:t>
            </a:r>
            <a:r>
              <a:rPr lang="en-GB" sz="1200" dirty="0" err="1">
                <a:latin typeface="+mj-lt"/>
                <a:ea typeface="Frutiger LT 47 LightCn" charset="0"/>
                <a:cs typeface="Frutiger LT 47 LightCn" charset="0"/>
              </a:rPr>
              <a:t>info@fs.de</a:t>
            </a:r>
            <a:endParaRPr lang="en-GB" sz="1200" dirty="0">
              <a:latin typeface="+mj-lt"/>
              <a:ea typeface="Frutiger LT 47 LightCn" charset="0"/>
              <a:cs typeface="Frutiger LT 47 LightCn" charset="0"/>
            </a:endParaRPr>
          </a:p>
          <a:p>
            <a:pPr>
              <a:lnSpc>
                <a:spcPct val="150000"/>
              </a:lnSpc>
            </a:pPr>
            <a:r>
              <a:rPr lang="en-GB" sz="1200" dirty="0" err="1">
                <a:latin typeface="+mj-lt"/>
                <a:ea typeface="Frutiger LT 47 LightCn" charset="0"/>
                <a:cs typeface="Frutiger LT 47 LightCn" charset="0"/>
              </a:rPr>
              <a:t>www.frankfurt-school.de</a:t>
            </a:r>
            <a:endParaRPr lang="en-GB" sz="1200" dirty="0">
              <a:latin typeface="+mj-lt"/>
              <a:ea typeface="Frutiger LT 47 LightCn" charset="0"/>
              <a:cs typeface="Frutiger LT 47 LightCn" charset="0"/>
            </a:endParaRPr>
          </a:p>
        </p:txBody>
      </p:sp>
      <p:sp>
        <p:nvSpPr>
          <p:cNvPr id="12" name="Textfeld 11"/>
          <p:cNvSpPr txBox="1"/>
          <p:nvPr/>
        </p:nvSpPr>
        <p:spPr>
          <a:xfrm>
            <a:off x="1020037" y="4325473"/>
            <a:ext cx="4204770" cy="1938992"/>
          </a:xfrm>
          <a:prstGeom prst="rect">
            <a:avLst/>
          </a:prstGeom>
          <a:noFill/>
        </p:spPr>
        <p:txBody>
          <a:bodyPr wrap="square" rtlCol="0">
            <a:spAutoFit/>
          </a:bodyPr>
          <a:lstStyle/>
          <a:p>
            <a:pPr>
              <a:lnSpc>
                <a:spcPct val="200000"/>
              </a:lnSpc>
            </a:pPr>
            <a:r>
              <a:rPr lang="en-GB" sz="1200" dirty="0">
                <a:latin typeface="Frutiger LT 47 LightCn" charset="0"/>
                <a:ea typeface="Frutiger LT 47 LightCn" charset="0"/>
                <a:cs typeface="Frutiger LT 47 LightCn" charset="0"/>
              </a:rPr>
              <a:t>twitter.com/</a:t>
            </a:r>
            <a:r>
              <a:rPr lang="en-GB" sz="1200" dirty="0" err="1">
                <a:latin typeface="Frutiger LT 47 LightCn" charset="0"/>
                <a:ea typeface="Frutiger LT 47 LightCn" charset="0"/>
                <a:cs typeface="Frutiger LT 47 LightCn" charset="0"/>
              </a:rPr>
              <a:t>FrankfurtSchool</a:t>
            </a:r>
            <a:endParaRPr lang="en-GB" sz="1200" dirty="0">
              <a:latin typeface="Frutiger LT 47 LightCn" charset="0"/>
              <a:ea typeface="Frutiger LT 47 LightCn" charset="0"/>
              <a:cs typeface="Frutiger LT 47 LightCn" charset="0"/>
            </a:endParaRPr>
          </a:p>
          <a:p>
            <a:pPr>
              <a:lnSpc>
                <a:spcPct val="200000"/>
              </a:lnSpc>
            </a:pPr>
            <a:r>
              <a:rPr lang="en-GB" sz="1200" dirty="0" err="1">
                <a:latin typeface="Frutiger LT 47 LightCn" charset="0"/>
                <a:ea typeface="Frutiger LT 47 LightCn" charset="0"/>
                <a:cs typeface="Frutiger LT 47 LightCn" charset="0"/>
              </a:rPr>
              <a:t>facebook.com</a:t>
            </a:r>
            <a:r>
              <a:rPr lang="en-GB" sz="1200" dirty="0">
                <a:latin typeface="Frutiger LT 47 LightCn" charset="0"/>
                <a:ea typeface="Frutiger LT 47 LightCn" charset="0"/>
                <a:cs typeface="Frutiger LT 47 LightCn" charset="0"/>
              </a:rPr>
              <a:t>/</a:t>
            </a:r>
            <a:r>
              <a:rPr lang="en-GB" sz="1200" dirty="0" err="1">
                <a:latin typeface="Frutiger LT 47 LightCn" charset="0"/>
                <a:ea typeface="Frutiger LT 47 LightCn" charset="0"/>
                <a:cs typeface="Frutiger LT 47 LightCn" charset="0"/>
              </a:rPr>
              <a:t>FrankfurtSchool</a:t>
            </a:r>
            <a:endParaRPr lang="en-GB" sz="1200" dirty="0">
              <a:latin typeface="Frutiger LT 47 LightCn" charset="0"/>
              <a:ea typeface="Frutiger LT 47 LightCn" charset="0"/>
              <a:cs typeface="Frutiger LT 47 LightCn" charset="0"/>
            </a:endParaRPr>
          </a:p>
          <a:p>
            <a:pPr>
              <a:lnSpc>
                <a:spcPct val="200000"/>
              </a:lnSpc>
            </a:pPr>
            <a:r>
              <a:rPr lang="en-GB" sz="1200" dirty="0" err="1">
                <a:latin typeface="Frutiger LT 47 LightCn" charset="0"/>
                <a:ea typeface="Frutiger LT 47 LightCn" charset="0"/>
                <a:cs typeface="Frutiger LT 47 LightCn" charset="0"/>
              </a:rPr>
              <a:t>youtube.com</a:t>
            </a:r>
            <a:r>
              <a:rPr lang="en-GB" sz="1200" dirty="0">
                <a:latin typeface="Frutiger LT 47 LightCn" charset="0"/>
                <a:ea typeface="Frutiger LT 47 LightCn" charset="0"/>
                <a:cs typeface="Frutiger LT 47 LightCn" charset="0"/>
              </a:rPr>
              <a:t>/</a:t>
            </a:r>
            <a:r>
              <a:rPr lang="en-GB" sz="1200" dirty="0" err="1">
                <a:latin typeface="Frutiger LT 47 LightCn" charset="0"/>
                <a:ea typeface="Frutiger LT 47 LightCn" charset="0"/>
                <a:cs typeface="Frutiger LT 47 LightCn" charset="0"/>
              </a:rPr>
              <a:t>FrankfurtSchoolLive</a:t>
            </a:r>
            <a:endParaRPr lang="en-GB" sz="1200" dirty="0">
              <a:latin typeface="Frutiger LT 47 LightCn" charset="0"/>
              <a:ea typeface="Frutiger LT 47 LightCn" charset="0"/>
              <a:cs typeface="Frutiger LT 47 LightCn" charset="0"/>
            </a:endParaRPr>
          </a:p>
          <a:p>
            <a:pPr>
              <a:lnSpc>
                <a:spcPct val="200000"/>
              </a:lnSpc>
            </a:pPr>
            <a:r>
              <a:rPr lang="en-GB" sz="1200" dirty="0" err="1">
                <a:latin typeface="Frutiger LT 47 LightCn" charset="0"/>
                <a:ea typeface="Frutiger LT 47 LightCn" charset="0"/>
                <a:cs typeface="Frutiger LT 47 LightCn" charset="0"/>
              </a:rPr>
              <a:t>linkedin.com</a:t>
            </a:r>
            <a:r>
              <a:rPr lang="en-GB" sz="1200" dirty="0">
                <a:latin typeface="Frutiger LT 47 LightCn" charset="0"/>
                <a:ea typeface="Frutiger LT 47 LightCn" charset="0"/>
                <a:cs typeface="Frutiger LT 47 LightCn" charset="0"/>
              </a:rPr>
              <a:t>/company/</a:t>
            </a:r>
            <a:r>
              <a:rPr lang="en-GB" sz="1200" dirty="0" err="1">
                <a:latin typeface="Frutiger LT 47 LightCn" charset="0"/>
                <a:ea typeface="Frutiger LT 47 LightCn" charset="0"/>
                <a:cs typeface="Frutiger LT 47 LightCn" charset="0"/>
              </a:rPr>
              <a:t>frankfurtschool</a:t>
            </a:r>
            <a:endParaRPr lang="en-GB" sz="1200" dirty="0">
              <a:latin typeface="Frutiger LT 47 LightCn" charset="0"/>
              <a:ea typeface="Frutiger LT 47 LightCn" charset="0"/>
              <a:cs typeface="Frutiger LT 47 LightCn" charset="0"/>
            </a:endParaRPr>
          </a:p>
          <a:p>
            <a:pPr>
              <a:lnSpc>
                <a:spcPct val="200000"/>
              </a:lnSpc>
            </a:pPr>
            <a:r>
              <a:rPr lang="en-GB" sz="1200" dirty="0" err="1">
                <a:latin typeface="Frutiger LT 47 LightCn" charset="0"/>
                <a:ea typeface="Frutiger LT 47 LightCn" charset="0"/>
                <a:cs typeface="Frutiger LT 47 LightCn" charset="0"/>
              </a:rPr>
              <a:t>instagram.com</a:t>
            </a:r>
            <a:r>
              <a:rPr lang="en-GB" sz="1200" dirty="0">
                <a:latin typeface="Frutiger LT 47 LightCn" charset="0"/>
                <a:ea typeface="Frutiger LT 47 LightCn" charset="0"/>
                <a:cs typeface="Frutiger LT 47 LightCn" charset="0"/>
              </a:rPr>
              <a:t>/</a:t>
            </a:r>
            <a:r>
              <a:rPr lang="en-GB" sz="1200" dirty="0" err="1">
                <a:latin typeface="Frutiger LT 47 LightCn" charset="0"/>
                <a:ea typeface="Frutiger LT 47 LightCn" charset="0"/>
                <a:cs typeface="Frutiger LT 47 LightCn" charset="0"/>
              </a:rPr>
              <a:t>frankfurtschool</a:t>
            </a:r>
            <a:endParaRPr lang="en-GB" sz="1200" dirty="0">
              <a:latin typeface="Frutiger LT 47 LightCn" charset="0"/>
              <a:ea typeface="Frutiger LT 47 LightCn" charset="0"/>
              <a:cs typeface="Frutiger LT 47 LightCn" charset="0"/>
            </a:endParaRPr>
          </a:p>
        </p:txBody>
      </p:sp>
      <p:pic>
        <p:nvPicPr>
          <p:cNvPr id="17" name="Bild 15">
            <a:extLst>
              <a:ext uri="{FF2B5EF4-FFF2-40B4-BE49-F238E27FC236}">
                <a16:creationId xmlns:a16="http://schemas.microsoft.com/office/drawing/2014/main" id="{AF718CBD-7419-414C-A7F5-3309FCF0C83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20419" y="518345"/>
            <a:ext cx="1027272" cy="649236"/>
          </a:xfrm>
          <a:prstGeom prst="rect">
            <a:avLst/>
          </a:prstGeom>
        </p:spPr>
      </p:pic>
      <p:pic>
        <p:nvPicPr>
          <p:cNvPr id="18" name="Grafik 8">
            <a:extLst>
              <a:ext uri="{FF2B5EF4-FFF2-40B4-BE49-F238E27FC236}">
                <a16:creationId xmlns:a16="http://schemas.microsoft.com/office/drawing/2014/main" id="{C20C3224-C915-A84D-8AB2-023A28DB90B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6254294" y="5918411"/>
            <a:ext cx="307333" cy="431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Bild 13">
            <a:extLst>
              <a:ext uri="{FF2B5EF4-FFF2-40B4-BE49-F238E27FC236}">
                <a16:creationId xmlns:a16="http://schemas.microsoft.com/office/drawing/2014/main" id="{793EA4E3-0A2F-CF47-9B3E-66DC24EDD4F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01453" y="5918411"/>
            <a:ext cx="606908" cy="437939"/>
          </a:xfrm>
          <a:prstGeom prst="rect">
            <a:avLst/>
          </a:prstGeom>
        </p:spPr>
      </p:pic>
      <p:pic>
        <p:nvPicPr>
          <p:cNvPr id="21" name="Bild 6">
            <a:extLst>
              <a:ext uri="{FF2B5EF4-FFF2-40B4-BE49-F238E27FC236}">
                <a16:creationId xmlns:a16="http://schemas.microsoft.com/office/drawing/2014/main" id="{78FB54B1-9E31-234F-9C2E-70EE8BA56BA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09487" y="4770801"/>
            <a:ext cx="310550" cy="310550"/>
          </a:xfrm>
          <a:prstGeom prst="rect">
            <a:avLst/>
          </a:prstGeom>
        </p:spPr>
      </p:pic>
      <p:pic>
        <p:nvPicPr>
          <p:cNvPr id="22" name="Bild 7">
            <a:extLst>
              <a:ext uri="{FF2B5EF4-FFF2-40B4-BE49-F238E27FC236}">
                <a16:creationId xmlns:a16="http://schemas.microsoft.com/office/drawing/2014/main" id="{B42B8592-BE55-8E46-8BE3-2725B182FF0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9487" y="5946864"/>
            <a:ext cx="310550" cy="310550"/>
          </a:xfrm>
          <a:prstGeom prst="rect">
            <a:avLst/>
          </a:prstGeom>
        </p:spPr>
      </p:pic>
      <p:pic>
        <p:nvPicPr>
          <p:cNvPr id="23" name="Bild 8">
            <a:extLst>
              <a:ext uri="{FF2B5EF4-FFF2-40B4-BE49-F238E27FC236}">
                <a16:creationId xmlns:a16="http://schemas.microsoft.com/office/drawing/2014/main" id="{AEA24A39-0D03-5D48-8C1E-22C040872B0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09487" y="5554843"/>
            <a:ext cx="310550" cy="310550"/>
          </a:xfrm>
          <a:prstGeom prst="rect">
            <a:avLst/>
          </a:prstGeom>
        </p:spPr>
      </p:pic>
      <p:pic>
        <p:nvPicPr>
          <p:cNvPr id="24" name="Bild 9">
            <a:extLst>
              <a:ext uri="{FF2B5EF4-FFF2-40B4-BE49-F238E27FC236}">
                <a16:creationId xmlns:a16="http://schemas.microsoft.com/office/drawing/2014/main" id="{8F40C3DE-2E23-3B48-B946-6DCEF63B856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09487" y="4382035"/>
            <a:ext cx="310550" cy="310550"/>
          </a:xfrm>
          <a:prstGeom prst="rect">
            <a:avLst/>
          </a:prstGeom>
        </p:spPr>
      </p:pic>
      <p:pic>
        <p:nvPicPr>
          <p:cNvPr id="25" name="Bild 10">
            <a:extLst>
              <a:ext uri="{FF2B5EF4-FFF2-40B4-BE49-F238E27FC236}">
                <a16:creationId xmlns:a16="http://schemas.microsoft.com/office/drawing/2014/main" id="{8036B7B5-6615-9A46-B3ED-E604BFE1A00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09487" y="5162822"/>
            <a:ext cx="310550" cy="310550"/>
          </a:xfrm>
          <a:prstGeom prst="rect">
            <a:avLst/>
          </a:prstGeom>
        </p:spPr>
      </p:pic>
      <p:pic>
        <p:nvPicPr>
          <p:cNvPr id="14" name="Grafik 4">
            <a:extLst>
              <a:ext uri="{FF2B5EF4-FFF2-40B4-BE49-F238E27FC236}">
                <a16:creationId xmlns:a16="http://schemas.microsoft.com/office/drawing/2014/main" id="{99478858-5E6D-344C-B990-98DC0CBFFA8A}"/>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412760" y="5964984"/>
            <a:ext cx="1334931" cy="402565"/>
          </a:xfrm>
          <a:prstGeom prst="rect">
            <a:avLst/>
          </a:prstGeom>
        </p:spPr>
      </p:pic>
    </p:spTree>
    <p:extLst>
      <p:ext uri="{BB962C8B-B14F-4D97-AF65-F5344CB8AC3E}">
        <p14:creationId xmlns:p14="http://schemas.microsoft.com/office/powerpoint/2010/main" val="1304298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Vision &amp;</a:t>
            </a:r>
            <a:br>
              <a:rPr lang="en-GB" dirty="0"/>
            </a:br>
            <a:r>
              <a:rPr lang="en-GB" dirty="0"/>
              <a:t>mission</a:t>
            </a:r>
          </a:p>
        </p:txBody>
      </p:sp>
      <p:sp>
        <p:nvSpPr>
          <p:cNvPr id="3" name="Textplatzhalter 2"/>
          <p:cNvSpPr>
            <a:spLocks noGrp="1"/>
          </p:cNvSpPr>
          <p:nvPr>
            <p:ph type="body" sz="half" idx="2"/>
          </p:nvPr>
        </p:nvSpPr>
        <p:spPr/>
        <p:txBody>
          <a:bodyPr>
            <a:noAutofit/>
          </a:bodyPr>
          <a:lstStyle/>
          <a:p>
            <a:pPr lvl="0">
              <a:lnSpc>
                <a:spcPct val="150000"/>
              </a:lnSpc>
              <a:spcBef>
                <a:spcPts val="0"/>
              </a:spcBef>
              <a:spcAft>
                <a:spcPts val="600"/>
              </a:spcAft>
            </a:pPr>
            <a:r>
              <a:rPr lang="de-DE" sz="1100" b="1" dirty="0">
                <a:solidFill>
                  <a:srgbClr val="000000"/>
                </a:solidFill>
                <a:latin typeface="Calibri" panose="020F0502020204030204"/>
              </a:rPr>
              <a:t>MISSION</a:t>
            </a:r>
            <a:r>
              <a:rPr lang="de-DE" sz="1100" dirty="0">
                <a:solidFill>
                  <a:srgbClr val="000000"/>
                </a:solidFill>
              </a:rPr>
              <a:t/>
            </a:r>
            <a:br>
              <a:rPr lang="de-DE" sz="1100" dirty="0">
                <a:solidFill>
                  <a:srgbClr val="000000"/>
                </a:solidFill>
              </a:rPr>
            </a:br>
            <a:r>
              <a:rPr lang="en-GB" sz="1100" dirty="0">
                <a:solidFill>
                  <a:srgbClr val="000000"/>
                </a:solidFill>
              </a:rPr>
              <a:t>Frankfurt School advances and disseminates sustainable international business practice in finance and management through education, research, training and advisory services. </a:t>
            </a:r>
            <a:r>
              <a:rPr lang="en-GB" sz="1100" dirty="0"/>
              <a:t>Across industries, our students become responsible experts and executives by applying scientific knowledge and practical experience.</a:t>
            </a:r>
          </a:p>
          <a:p>
            <a:pPr lvl="0">
              <a:lnSpc>
                <a:spcPts val="1900"/>
              </a:lnSpc>
              <a:spcBef>
                <a:spcPts val="0"/>
              </a:spcBef>
            </a:pPr>
            <a:r>
              <a:rPr lang="en-GB" sz="1100" dirty="0"/>
              <a:t>Frankfurt School offers education and training for ambitious people who are prepared to make a significant contribution to the development of the international economy.</a:t>
            </a:r>
          </a:p>
          <a:p>
            <a:pPr lvl="0">
              <a:lnSpc>
                <a:spcPts val="1900"/>
              </a:lnSpc>
              <a:spcBef>
                <a:spcPts val="0"/>
              </a:spcBef>
            </a:pPr>
            <a:r>
              <a:rPr lang="en-GB" sz="1100" b="1" dirty="0">
                <a:solidFill>
                  <a:srgbClr val="000000"/>
                </a:solidFill>
                <a:latin typeface="Calibri" panose="020F0502020204030204"/>
              </a:rPr>
              <a:t/>
            </a:r>
            <a:br>
              <a:rPr lang="en-GB" sz="1100" b="1" dirty="0">
                <a:solidFill>
                  <a:srgbClr val="000000"/>
                </a:solidFill>
                <a:latin typeface="Calibri" panose="020F0502020204030204"/>
              </a:rPr>
            </a:br>
            <a:r>
              <a:rPr lang="en-GB" sz="1100" b="1" dirty="0">
                <a:solidFill>
                  <a:srgbClr val="000000"/>
                </a:solidFill>
                <a:latin typeface="Calibri" panose="020F0502020204030204"/>
              </a:rPr>
              <a:t>VISION</a:t>
            </a:r>
            <a:r>
              <a:rPr lang="en-GB" sz="1100" dirty="0">
                <a:solidFill>
                  <a:srgbClr val="000000"/>
                </a:solidFill>
              </a:rPr>
              <a:t/>
            </a:r>
            <a:br>
              <a:rPr lang="en-GB" sz="1100" dirty="0">
                <a:solidFill>
                  <a:srgbClr val="000000"/>
                </a:solidFill>
              </a:rPr>
            </a:br>
            <a:r>
              <a:rPr lang="en-GB" sz="1100" dirty="0">
                <a:solidFill>
                  <a:srgbClr val="000000"/>
                </a:solidFill>
              </a:rPr>
              <a:t>Frankfurt School</a:t>
            </a:r>
            <a:r>
              <a:rPr lang="en-GB" sz="1100" dirty="0"/>
              <a:t> aims to be one of the top five business schools in Europe and the premier choice for education in finance by 2020. </a:t>
            </a:r>
          </a:p>
        </p:txBody>
      </p:sp>
      <p:grpSp>
        <p:nvGrpSpPr>
          <p:cNvPr id="5" name="Gruppierung 4"/>
          <p:cNvGrpSpPr/>
          <p:nvPr/>
        </p:nvGrpSpPr>
        <p:grpSpPr>
          <a:xfrm>
            <a:off x="4542235" y="1968481"/>
            <a:ext cx="5076617" cy="3639080"/>
            <a:chOff x="6056314" y="1968480"/>
            <a:chExt cx="6768823" cy="3639080"/>
          </a:xfrm>
        </p:grpSpPr>
        <p:sp>
          <p:nvSpPr>
            <p:cNvPr id="6" name="Textfeld 5"/>
            <p:cNvSpPr txBox="1"/>
            <p:nvPr/>
          </p:nvSpPr>
          <p:spPr>
            <a:xfrm>
              <a:off x="8900680" y="2982870"/>
              <a:ext cx="3924457" cy="523220"/>
            </a:xfrm>
            <a:prstGeom prst="rect">
              <a:avLst/>
            </a:prstGeom>
            <a:noFill/>
          </p:spPr>
          <p:txBody>
            <a:bodyPr wrap="square" rtlCol="0">
              <a:spAutoFit/>
            </a:bodyPr>
            <a:lstStyle/>
            <a:p>
              <a:r>
                <a:rPr lang="en-GB" sz="2800" dirty="0">
                  <a:solidFill>
                    <a:schemeClr val="bg1"/>
                  </a:solidFill>
                  <a:latin typeface="Frutiger LT 87 ExtraBlackCn" charset="0"/>
                  <a:ea typeface="Frutiger LT 87 ExtraBlackCn" charset="0"/>
                  <a:cs typeface="Frutiger LT 87 ExtraBlackCn" charset="0"/>
                </a:rPr>
                <a:t>PROGRESSIVE</a:t>
              </a:r>
            </a:p>
          </p:txBody>
        </p:sp>
        <p:sp>
          <p:nvSpPr>
            <p:cNvPr id="7" name="Textfeld 6"/>
            <p:cNvSpPr txBox="1"/>
            <p:nvPr/>
          </p:nvSpPr>
          <p:spPr>
            <a:xfrm>
              <a:off x="8910420" y="3612853"/>
              <a:ext cx="2550019" cy="523220"/>
            </a:xfrm>
            <a:prstGeom prst="rect">
              <a:avLst/>
            </a:prstGeom>
            <a:noFill/>
          </p:spPr>
          <p:txBody>
            <a:bodyPr wrap="square" rtlCol="0">
              <a:spAutoFit/>
            </a:bodyPr>
            <a:lstStyle/>
            <a:p>
              <a:r>
                <a:rPr lang="en-GB" sz="2800" dirty="0">
                  <a:solidFill>
                    <a:schemeClr val="bg1"/>
                  </a:solidFill>
                  <a:latin typeface="Frutiger LT 57 Cn" charset="0"/>
                  <a:ea typeface="Frutiger LT 57 Cn" charset="0"/>
                  <a:cs typeface="Frutiger LT 57 Cn" charset="0"/>
                </a:rPr>
                <a:t>INNOVATIVE</a:t>
              </a:r>
            </a:p>
          </p:txBody>
        </p:sp>
        <p:sp>
          <p:nvSpPr>
            <p:cNvPr id="8" name="Textfeld 7"/>
            <p:cNvSpPr txBox="1"/>
            <p:nvPr/>
          </p:nvSpPr>
          <p:spPr>
            <a:xfrm>
              <a:off x="8918829" y="2721574"/>
              <a:ext cx="2430911" cy="400110"/>
            </a:xfrm>
            <a:prstGeom prst="rect">
              <a:avLst/>
            </a:prstGeom>
            <a:noFill/>
          </p:spPr>
          <p:txBody>
            <a:bodyPr wrap="square" rtlCol="0">
              <a:spAutoFit/>
            </a:bodyPr>
            <a:lstStyle/>
            <a:p>
              <a:r>
                <a:rPr lang="en-GB" sz="2000" dirty="0">
                  <a:solidFill>
                    <a:schemeClr val="bg1"/>
                  </a:solidFill>
                  <a:latin typeface="Frutiger LT 87 ExtraBlackCn" charset="0"/>
                  <a:ea typeface="Frutiger LT 87 ExtraBlackCn" charset="0"/>
                  <a:cs typeface="Frutiger LT 87 ExtraBlackCn" charset="0"/>
                </a:rPr>
                <a:t>DYNAMIC</a:t>
              </a:r>
              <a:endParaRPr lang="en-GB" dirty="0">
                <a:solidFill>
                  <a:schemeClr val="bg1"/>
                </a:solidFill>
                <a:latin typeface="Frutiger LT 87 ExtraBlackCn" charset="0"/>
                <a:ea typeface="Frutiger LT 87 ExtraBlackCn" charset="0"/>
                <a:cs typeface="Frutiger LT 87 ExtraBlackCn" charset="0"/>
              </a:endParaRPr>
            </a:p>
          </p:txBody>
        </p:sp>
        <p:sp>
          <p:nvSpPr>
            <p:cNvPr id="9" name="Textfeld 8"/>
            <p:cNvSpPr txBox="1"/>
            <p:nvPr/>
          </p:nvSpPr>
          <p:spPr>
            <a:xfrm rot="16200000">
              <a:off x="7148386" y="3207055"/>
              <a:ext cx="3215813" cy="738664"/>
            </a:xfrm>
            <a:prstGeom prst="rect">
              <a:avLst/>
            </a:prstGeom>
            <a:noFill/>
          </p:spPr>
          <p:txBody>
            <a:bodyPr wrap="square" rtlCol="0">
              <a:spAutoFit/>
            </a:bodyPr>
            <a:lstStyle/>
            <a:p>
              <a:r>
                <a:rPr lang="en-GB" sz="3000" dirty="0">
                  <a:solidFill>
                    <a:schemeClr val="bg1"/>
                  </a:solidFill>
                  <a:latin typeface="Frutiger LT 87 ExtraBlackCn" charset="0"/>
                  <a:ea typeface="Frutiger LT 87 ExtraBlackCn" charset="0"/>
                  <a:cs typeface="Frutiger LT 87 ExtraBlackCn" charset="0"/>
                </a:rPr>
                <a:t>INTERNATIONAL</a:t>
              </a:r>
            </a:p>
          </p:txBody>
        </p:sp>
        <p:sp>
          <p:nvSpPr>
            <p:cNvPr id="10" name="Textfeld 9"/>
            <p:cNvSpPr txBox="1"/>
            <p:nvPr/>
          </p:nvSpPr>
          <p:spPr>
            <a:xfrm rot="16200000">
              <a:off x="7121472" y="4073454"/>
              <a:ext cx="2370585" cy="697627"/>
            </a:xfrm>
            <a:prstGeom prst="rect">
              <a:avLst/>
            </a:prstGeom>
            <a:noFill/>
          </p:spPr>
          <p:txBody>
            <a:bodyPr wrap="square" rtlCol="0">
              <a:spAutoFit/>
            </a:bodyPr>
            <a:lstStyle/>
            <a:p>
              <a:r>
                <a:rPr lang="en-GB" sz="2800" dirty="0">
                  <a:solidFill>
                    <a:schemeClr val="bg1"/>
                  </a:solidFill>
                  <a:latin typeface="Frutiger LT 57 Cn" charset="0"/>
                  <a:ea typeface="Frutiger LT 57 Cn" charset="0"/>
                  <a:cs typeface="Frutiger LT 57 Cn" charset="0"/>
                </a:rPr>
                <a:t>SOPHISTICATED</a:t>
              </a:r>
            </a:p>
          </p:txBody>
        </p:sp>
        <p:sp>
          <p:nvSpPr>
            <p:cNvPr id="11" name="Textfeld 10"/>
            <p:cNvSpPr txBox="1"/>
            <p:nvPr/>
          </p:nvSpPr>
          <p:spPr>
            <a:xfrm>
              <a:off x="6201247" y="3319487"/>
              <a:ext cx="2737448" cy="400110"/>
            </a:xfrm>
            <a:prstGeom prst="rect">
              <a:avLst/>
            </a:prstGeom>
            <a:noFill/>
          </p:spPr>
          <p:txBody>
            <a:bodyPr wrap="square" rtlCol="0">
              <a:spAutoFit/>
            </a:bodyPr>
            <a:lstStyle/>
            <a:p>
              <a:r>
                <a:rPr lang="en-GB" sz="2000" dirty="0">
                  <a:solidFill>
                    <a:schemeClr val="bg1"/>
                  </a:solidFill>
                  <a:latin typeface="Frutiger LT 57 Cn" charset="0"/>
                  <a:ea typeface="Frutiger LT 57 Cn" charset="0"/>
                  <a:cs typeface="Frutiger LT 57 Cn" charset="0"/>
                </a:rPr>
                <a:t>DETERMINED</a:t>
              </a:r>
            </a:p>
          </p:txBody>
        </p:sp>
        <p:sp>
          <p:nvSpPr>
            <p:cNvPr id="12" name="Textfeld 11"/>
            <p:cNvSpPr txBox="1"/>
            <p:nvPr/>
          </p:nvSpPr>
          <p:spPr>
            <a:xfrm>
              <a:off x="8938697" y="4246012"/>
              <a:ext cx="3033985" cy="523220"/>
            </a:xfrm>
            <a:prstGeom prst="rect">
              <a:avLst/>
            </a:prstGeom>
            <a:noFill/>
          </p:spPr>
          <p:txBody>
            <a:bodyPr wrap="square" rtlCol="0">
              <a:spAutoFit/>
            </a:bodyPr>
            <a:lstStyle/>
            <a:p>
              <a:r>
                <a:rPr lang="en-GB" sz="2800" dirty="0">
                  <a:solidFill>
                    <a:schemeClr val="bg1"/>
                  </a:solidFill>
                  <a:latin typeface="Frutiger LT 57 Cn" charset="0"/>
                  <a:ea typeface="Frutiger LT 57 Cn" charset="0"/>
                  <a:cs typeface="Frutiger LT 57 Cn" charset="0"/>
                </a:rPr>
                <a:t>COOPERATIVE</a:t>
              </a:r>
            </a:p>
          </p:txBody>
        </p:sp>
        <p:sp>
          <p:nvSpPr>
            <p:cNvPr id="13" name="Textfeld 12"/>
            <p:cNvSpPr txBox="1"/>
            <p:nvPr/>
          </p:nvSpPr>
          <p:spPr>
            <a:xfrm>
              <a:off x="6056314" y="3616712"/>
              <a:ext cx="2510411" cy="338554"/>
            </a:xfrm>
            <a:prstGeom prst="rect">
              <a:avLst/>
            </a:prstGeom>
            <a:noFill/>
          </p:spPr>
          <p:txBody>
            <a:bodyPr wrap="square" rtlCol="0">
              <a:spAutoFit/>
            </a:bodyPr>
            <a:lstStyle/>
            <a:p>
              <a:r>
                <a:rPr lang="en-GB" sz="1600" dirty="0">
                  <a:solidFill>
                    <a:schemeClr val="bg1"/>
                  </a:solidFill>
                  <a:latin typeface="Frutiger LT 87 ExtraBlackCn" charset="0"/>
                  <a:ea typeface="Frutiger LT 87 ExtraBlackCn" charset="0"/>
                  <a:cs typeface="Frutiger LT 87 ExtraBlackCn" charset="0"/>
                </a:rPr>
                <a:t>PROFESSIONAL</a:t>
              </a:r>
            </a:p>
          </p:txBody>
        </p:sp>
        <p:sp>
          <p:nvSpPr>
            <p:cNvPr id="14" name="Textfeld 13"/>
            <p:cNvSpPr txBox="1"/>
            <p:nvPr/>
          </p:nvSpPr>
          <p:spPr>
            <a:xfrm>
              <a:off x="8921278" y="2461524"/>
              <a:ext cx="1494418" cy="369332"/>
            </a:xfrm>
            <a:prstGeom prst="rect">
              <a:avLst/>
            </a:prstGeom>
            <a:noFill/>
          </p:spPr>
          <p:txBody>
            <a:bodyPr wrap="square" rtlCol="0">
              <a:spAutoFit/>
            </a:bodyPr>
            <a:lstStyle/>
            <a:p>
              <a:r>
                <a:rPr lang="en-GB" dirty="0">
                  <a:solidFill>
                    <a:schemeClr val="bg1"/>
                  </a:solidFill>
                  <a:latin typeface="Frutiger LT 87 ExtraBlackCn" charset="0"/>
                  <a:ea typeface="Frutiger LT 87 ExtraBlackCn" charset="0"/>
                  <a:cs typeface="Frutiger LT 87 ExtraBlackCn" charset="0"/>
                </a:rPr>
                <a:t>LEADING</a:t>
              </a:r>
            </a:p>
          </p:txBody>
        </p:sp>
        <p:sp>
          <p:nvSpPr>
            <p:cNvPr id="15" name="Textfeld 14"/>
            <p:cNvSpPr txBox="1"/>
            <p:nvPr/>
          </p:nvSpPr>
          <p:spPr>
            <a:xfrm>
              <a:off x="6442249" y="3856130"/>
              <a:ext cx="2450767" cy="338554"/>
            </a:xfrm>
            <a:prstGeom prst="rect">
              <a:avLst/>
            </a:prstGeom>
            <a:noFill/>
          </p:spPr>
          <p:txBody>
            <a:bodyPr wrap="square" rtlCol="0">
              <a:spAutoFit/>
            </a:bodyPr>
            <a:lstStyle/>
            <a:p>
              <a:r>
                <a:rPr lang="en-GB" sz="1600" dirty="0">
                  <a:solidFill>
                    <a:schemeClr val="bg1"/>
                  </a:solidFill>
                  <a:latin typeface="Frutiger LT 87 ExtraBlackCn" charset="0"/>
                  <a:ea typeface="Frutiger LT 87 ExtraBlackCn" charset="0"/>
                  <a:cs typeface="Frutiger LT 87 ExtraBlackCn" charset="0"/>
                </a:rPr>
                <a:t>COMMUNAL</a:t>
              </a:r>
            </a:p>
          </p:txBody>
        </p:sp>
        <p:sp>
          <p:nvSpPr>
            <p:cNvPr id="16" name="Textfeld 15"/>
            <p:cNvSpPr txBox="1"/>
            <p:nvPr/>
          </p:nvSpPr>
          <p:spPr>
            <a:xfrm>
              <a:off x="6922214" y="3036048"/>
              <a:ext cx="1825892" cy="338554"/>
            </a:xfrm>
            <a:prstGeom prst="rect">
              <a:avLst/>
            </a:prstGeom>
            <a:noFill/>
          </p:spPr>
          <p:txBody>
            <a:bodyPr wrap="square" rtlCol="0">
              <a:spAutoFit/>
            </a:bodyPr>
            <a:lstStyle/>
            <a:p>
              <a:r>
                <a:rPr lang="en-GB" sz="1600" dirty="0">
                  <a:solidFill>
                    <a:schemeClr val="bg1"/>
                  </a:solidFill>
                  <a:latin typeface="Frutiger LT 87 ExtraBlackCn" charset="0"/>
                  <a:ea typeface="Frutiger LT 87 ExtraBlackCn" charset="0"/>
                  <a:cs typeface="Frutiger LT 87 ExtraBlackCn" charset="0"/>
                </a:rPr>
                <a:t>AUTHENTIC</a:t>
              </a:r>
            </a:p>
          </p:txBody>
        </p:sp>
        <p:sp>
          <p:nvSpPr>
            <p:cNvPr id="17" name="Textfeld 16"/>
            <p:cNvSpPr txBox="1"/>
            <p:nvPr/>
          </p:nvSpPr>
          <p:spPr>
            <a:xfrm>
              <a:off x="8943850" y="4000227"/>
              <a:ext cx="2490098" cy="353943"/>
            </a:xfrm>
            <a:prstGeom prst="rect">
              <a:avLst/>
            </a:prstGeom>
            <a:noFill/>
          </p:spPr>
          <p:txBody>
            <a:bodyPr wrap="square" rtlCol="0">
              <a:spAutoFit/>
            </a:bodyPr>
            <a:lstStyle/>
            <a:p>
              <a:r>
                <a:rPr lang="en-GB" sz="1700" dirty="0">
                  <a:solidFill>
                    <a:schemeClr val="bg1"/>
                  </a:solidFill>
                  <a:latin typeface="Frutiger LT 87 ExtraBlackCn" charset="0"/>
                  <a:ea typeface="Frutiger LT 87 ExtraBlackCn" charset="0"/>
                  <a:cs typeface="Frutiger LT 87 ExtraBlackCn" charset="0"/>
                </a:rPr>
                <a:t>PRESTIGIOUS</a:t>
              </a:r>
            </a:p>
          </p:txBody>
        </p:sp>
        <p:sp>
          <p:nvSpPr>
            <p:cNvPr id="18" name="Textfeld 17"/>
            <p:cNvSpPr txBox="1"/>
            <p:nvPr/>
          </p:nvSpPr>
          <p:spPr>
            <a:xfrm>
              <a:off x="8918356" y="3397835"/>
              <a:ext cx="2185735" cy="369332"/>
            </a:xfrm>
            <a:prstGeom prst="rect">
              <a:avLst/>
            </a:prstGeom>
            <a:noFill/>
          </p:spPr>
          <p:txBody>
            <a:bodyPr wrap="square" rtlCol="0">
              <a:spAutoFit/>
            </a:bodyPr>
            <a:lstStyle/>
            <a:p>
              <a:r>
                <a:rPr lang="en-GB" dirty="0">
                  <a:solidFill>
                    <a:schemeClr val="bg1"/>
                  </a:solidFill>
                  <a:latin typeface="Frutiger LT 87 ExtraBlackCn" charset="0"/>
                  <a:ea typeface="Frutiger LT 87 ExtraBlackCn" charset="0"/>
                  <a:cs typeface="Frutiger LT 87 ExtraBlackCn" charset="0"/>
                </a:rPr>
                <a:t>SCIENTIFIC</a:t>
              </a:r>
            </a:p>
          </p:txBody>
        </p:sp>
        <p:sp>
          <p:nvSpPr>
            <p:cNvPr id="19" name="Textfeld 18"/>
            <p:cNvSpPr txBox="1"/>
            <p:nvPr/>
          </p:nvSpPr>
          <p:spPr>
            <a:xfrm>
              <a:off x="8925569" y="2198175"/>
              <a:ext cx="2158065" cy="369332"/>
            </a:xfrm>
            <a:prstGeom prst="rect">
              <a:avLst/>
            </a:prstGeom>
            <a:noFill/>
          </p:spPr>
          <p:txBody>
            <a:bodyPr wrap="square" rtlCol="0">
              <a:spAutoFit/>
            </a:bodyPr>
            <a:lstStyle/>
            <a:p>
              <a:r>
                <a:rPr lang="en-GB" dirty="0">
                  <a:solidFill>
                    <a:schemeClr val="bg1"/>
                  </a:solidFill>
                  <a:latin typeface="Frutiger LT 57 Cn" charset="0"/>
                  <a:ea typeface="Frutiger LT 57 Cn" charset="0"/>
                  <a:cs typeface="Frutiger LT 57 Cn" charset="0"/>
                </a:rPr>
                <a:t>SUSTAINABLE</a:t>
              </a:r>
            </a:p>
          </p:txBody>
        </p:sp>
        <p:sp>
          <p:nvSpPr>
            <p:cNvPr id="20" name="Textfeld 19"/>
            <p:cNvSpPr txBox="1"/>
            <p:nvPr/>
          </p:nvSpPr>
          <p:spPr>
            <a:xfrm>
              <a:off x="8938694" y="4634546"/>
              <a:ext cx="3033987" cy="369332"/>
            </a:xfrm>
            <a:prstGeom prst="rect">
              <a:avLst/>
            </a:prstGeom>
            <a:noFill/>
          </p:spPr>
          <p:txBody>
            <a:bodyPr wrap="square" rtlCol="0">
              <a:spAutoFit/>
            </a:bodyPr>
            <a:lstStyle/>
            <a:p>
              <a:r>
                <a:rPr lang="en-GB" dirty="0">
                  <a:solidFill>
                    <a:schemeClr val="bg1"/>
                  </a:solidFill>
                  <a:latin typeface="Frutiger LT 87 ExtraBlackCn" charset="0"/>
                  <a:ea typeface="Frutiger LT 87 ExtraBlackCn" charset="0"/>
                  <a:cs typeface="Frutiger LT 87 ExtraBlackCn" charset="0"/>
                </a:rPr>
                <a:t>FUTURE ORIENTED</a:t>
              </a:r>
            </a:p>
          </p:txBody>
        </p:sp>
        <p:sp>
          <p:nvSpPr>
            <p:cNvPr id="21" name="Textfeld 20"/>
            <p:cNvSpPr txBox="1"/>
            <p:nvPr/>
          </p:nvSpPr>
          <p:spPr>
            <a:xfrm>
              <a:off x="6952411" y="4138700"/>
              <a:ext cx="1480257" cy="338554"/>
            </a:xfrm>
            <a:prstGeom prst="rect">
              <a:avLst/>
            </a:prstGeom>
            <a:noFill/>
          </p:spPr>
          <p:txBody>
            <a:bodyPr wrap="square" rtlCol="0">
              <a:spAutoFit/>
            </a:bodyPr>
            <a:lstStyle/>
            <a:p>
              <a:r>
                <a:rPr lang="en-GB" sz="1600" dirty="0">
                  <a:solidFill>
                    <a:schemeClr val="bg1"/>
                  </a:solidFill>
                  <a:latin typeface="Frutiger LT 57 Cn" charset="0"/>
                  <a:ea typeface="Frutiger LT 57 Cn" charset="0"/>
                  <a:cs typeface="Frutiger LT 57 Cn" charset="0"/>
                </a:rPr>
                <a:t>MODERN</a:t>
              </a:r>
            </a:p>
          </p:txBody>
        </p:sp>
        <p:sp>
          <p:nvSpPr>
            <p:cNvPr id="22" name="Textfeld 21"/>
            <p:cNvSpPr txBox="1"/>
            <p:nvPr/>
          </p:nvSpPr>
          <p:spPr>
            <a:xfrm>
              <a:off x="6701117" y="4378118"/>
              <a:ext cx="1676409" cy="338554"/>
            </a:xfrm>
            <a:prstGeom prst="rect">
              <a:avLst/>
            </a:prstGeom>
            <a:noFill/>
          </p:spPr>
          <p:txBody>
            <a:bodyPr wrap="square" rtlCol="0">
              <a:spAutoFit/>
            </a:bodyPr>
            <a:lstStyle/>
            <a:p>
              <a:r>
                <a:rPr lang="en-GB" sz="1600" dirty="0">
                  <a:solidFill>
                    <a:schemeClr val="bg1"/>
                  </a:solidFill>
                  <a:latin typeface="Frutiger LT 87 ExtraBlackCn" charset="0"/>
                  <a:ea typeface="Frutiger LT 87 ExtraBlackCn" charset="0"/>
                  <a:cs typeface="Frutiger LT 87 ExtraBlackCn" charset="0"/>
                </a:rPr>
                <a:t>ENGAGED</a:t>
              </a:r>
            </a:p>
          </p:txBody>
        </p:sp>
      </p:grpSp>
      <p:sp>
        <p:nvSpPr>
          <p:cNvPr id="23" name="Textplatzhalter 5">
            <a:extLst>
              <a:ext uri="{FF2B5EF4-FFF2-40B4-BE49-F238E27FC236}">
                <a16:creationId xmlns:a16="http://schemas.microsoft.com/office/drawing/2014/main" id="{D4CEBCE0-5861-9D45-B933-DFBC34D7C9D7}"/>
              </a:ext>
            </a:extLst>
          </p:cNvPr>
          <p:cNvSpPr txBox="1">
            <a:spLocks/>
          </p:cNvSpPr>
          <p:nvPr/>
        </p:nvSpPr>
        <p:spPr>
          <a:xfrm>
            <a:off x="376953" y="319337"/>
            <a:ext cx="1322454" cy="213967"/>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GB" sz="1200" b="1" dirty="0">
                <a:solidFill>
                  <a:schemeClr val="bg1">
                    <a:lumMod val="65000"/>
                  </a:schemeClr>
                </a:solidFill>
                <a:latin typeface="+mj-lt"/>
              </a:rPr>
              <a:t>VISION &amp; MISSION</a:t>
            </a:r>
          </a:p>
        </p:txBody>
      </p:sp>
    </p:spTree>
    <p:extLst>
      <p:ext uri="{BB962C8B-B14F-4D97-AF65-F5344CB8AC3E}">
        <p14:creationId xmlns:p14="http://schemas.microsoft.com/office/powerpoint/2010/main" val="1709938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385575" y="4448312"/>
            <a:ext cx="6344833" cy="1848255"/>
          </a:xfrm>
        </p:spPr>
        <p:txBody>
          <a:bodyPr/>
          <a:lstStyle/>
          <a:p>
            <a:r>
              <a:rPr lang="en-GB" dirty="0"/>
              <a:t>HISTORY</a:t>
            </a:r>
            <a:br>
              <a:rPr lang="en-GB" dirty="0"/>
            </a:br>
            <a:endParaRPr lang="en-GB" dirty="0"/>
          </a:p>
        </p:txBody>
      </p:sp>
    </p:spTree>
    <p:extLst>
      <p:ext uri="{BB962C8B-B14F-4D97-AF65-F5344CB8AC3E}">
        <p14:creationId xmlns:p14="http://schemas.microsoft.com/office/powerpoint/2010/main" val="1470594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A388BE8-F620-9D49-9DFC-C003CEB7F0F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21240" y="1622435"/>
            <a:ext cx="7004651" cy="4364708"/>
          </a:xfrm>
          <a:prstGeom prst="rect">
            <a:avLst/>
          </a:prstGeom>
        </p:spPr>
      </p:pic>
      <p:sp>
        <p:nvSpPr>
          <p:cNvPr id="2" name="Titel 1"/>
          <p:cNvSpPr>
            <a:spLocks noGrp="1"/>
          </p:cNvSpPr>
          <p:nvPr>
            <p:ph type="title"/>
          </p:nvPr>
        </p:nvSpPr>
        <p:spPr/>
        <p:txBody>
          <a:bodyPr/>
          <a:lstStyle/>
          <a:p>
            <a:r>
              <a:rPr lang="en-GB" dirty="0"/>
              <a:t>History</a:t>
            </a:r>
            <a:br>
              <a:rPr lang="en-GB" dirty="0"/>
            </a:br>
            <a:endParaRPr lang="en-GB" dirty="0"/>
          </a:p>
        </p:txBody>
      </p:sp>
      <p:sp>
        <p:nvSpPr>
          <p:cNvPr id="3" name="Textplatzhalter 2"/>
          <p:cNvSpPr>
            <a:spLocks noGrp="1"/>
          </p:cNvSpPr>
          <p:nvPr>
            <p:ph type="body" sz="half" idx="2"/>
          </p:nvPr>
        </p:nvSpPr>
        <p:spPr>
          <a:xfrm>
            <a:off x="385576" y="1990696"/>
            <a:ext cx="2682284" cy="3996447"/>
          </a:xfrm>
        </p:spPr>
        <p:txBody>
          <a:bodyPr>
            <a:normAutofit/>
          </a:bodyPr>
          <a:lstStyle/>
          <a:p>
            <a:r>
              <a:rPr lang="en-GB" sz="1100" dirty="0"/>
              <a:t>With a history of success that goes back decades, Frankfurt School is now one of Germany’s leading business schools.</a:t>
            </a:r>
            <a:br>
              <a:rPr lang="en-GB" sz="1100" dirty="0"/>
            </a:br>
            <a:r>
              <a:rPr lang="en-GB" sz="1100" dirty="0"/>
              <a:t/>
            </a:r>
            <a:br>
              <a:rPr lang="en-GB" sz="1100" dirty="0"/>
            </a:br>
            <a:r>
              <a:rPr lang="en-GB" sz="1100" dirty="0"/>
              <a:t>In 1957, Professor Dr Karl Friedrich </a:t>
            </a:r>
            <a:r>
              <a:rPr lang="en-GB" sz="1100" dirty="0" err="1"/>
              <a:t>Hagenmüller</a:t>
            </a:r>
            <a:r>
              <a:rPr lang="en-GB" sz="1100" dirty="0"/>
              <a:t> and Dr </a:t>
            </a:r>
            <a:r>
              <a:rPr lang="en-GB" sz="1100" dirty="0" err="1"/>
              <a:t>Dr</a:t>
            </a:r>
            <a:r>
              <a:rPr lang="en-GB" sz="1100" dirty="0"/>
              <a:t> </a:t>
            </a:r>
            <a:r>
              <a:rPr lang="en-GB" sz="1100" dirty="0" err="1"/>
              <a:t>h.c</a:t>
            </a:r>
            <a:r>
              <a:rPr lang="en-GB" sz="1100" dirty="0"/>
              <a:t>. Reinhold </a:t>
            </a:r>
            <a:r>
              <a:rPr lang="en-GB" sz="1100" dirty="0" err="1"/>
              <a:t>Sellien</a:t>
            </a:r>
            <a:r>
              <a:rPr lang="en-GB" sz="1100" dirty="0"/>
              <a:t> founded </a:t>
            </a:r>
            <a:r>
              <a:rPr lang="en-GB" sz="1100" dirty="0" err="1"/>
              <a:t>Bankakademie</a:t>
            </a:r>
            <a:r>
              <a:rPr lang="en-GB" sz="1100" dirty="0"/>
              <a:t> </a:t>
            </a:r>
            <a:r>
              <a:rPr lang="en-GB" sz="1100" dirty="0" err="1"/>
              <a:t>e.V</a:t>
            </a:r>
            <a:r>
              <a:rPr lang="en-GB" sz="1100" dirty="0"/>
              <a:t>. (the Banking Academy) as an association. Initially based at the premises of the Gabler-Verlag publishing house in Wiesbaden, this organisation would later become Frankfurt School of Finance &amp; Management. </a:t>
            </a:r>
            <a:br>
              <a:rPr lang="en-GB" sz="1100" dirty="0"/>
            </a:br>
            <a:r>
              <a:rPr lang="en-GB" sz="1100" dirty="0"/>
              <a:t/>
            </a:r>
            <a:br>
              <a:rPr lang="en-GB" sz="1100" dirty="0"/>
            </a:br>
            <a:r>
              <a:rPr lang="en-GB" sz="1100" dirty="0"/>
              <a:t>The Academy’s mission was to provide professional training to bank employees – an activity in which it swiftly set new standards</a:t>
            </a:r>
            <a:r>
              <a:rPr lang="en-GB" dirty="0"/>
              <a:t>.</a:t>
            </a:r>
          </a:p>
          <a:p>
            <a:endParaRPr lang="en-GB" dirty="0"/>
          </a:p>
        </p:txBody>
      </p:sp>
      <p:sp>
        <p:nvSpPr>
          <p:cNvPr id="5" name="Text Placeholder 4">
            <a:extLst>
              <a:ext uri="{FF2B5EF4-FFF2-40B4-BE49-F238E27FC236}">
                <a16:creationId xmlns:a16="http://schemas.microsoft.com/office/drawing/2014/main" id="{49C4EBA9-6222-F041-A2D5-A21A53CCAA4E}"/>
              </a:ext>
            </a:extLst>
          </p:cNvPr>
          <p:cNvSpPr>
            <a:spLocks noGrp="1"/>
          </p:cNvSpPr>
          <p:nvPr>
            <p:ph type="body" sz="half" idx="15"/>
          </p:nvPr>
        </p:nvSpPr>
        <p:spPr/>
        <p:txBody>
          <a:bodyPr/>
          <a:lstStyle/>
          <a:p>
            <a:r>
              <a:rPr lang="en-GB" dirty="0"/>
              <a:t>HISTORY</a:t>
            </a:r>
          </a:p>
        </p:txBody>
      </p:sp>
    </p:spTree>
    <p:extLst>
      <p:ext uri="{BB962C8B-B14F-4D97-AF65-F5344CB8AC3E}">
        <p14:creationId xmlns:p14="http://schemas.microsoft.com/office/powerpoint/2010/main" val="1081626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FACTS &amp; </a:t>
            </a:r>
            <a:br>
              <a:rPr lang="en-GB" dirty="0"/>
            </a:br>
            <a:r>
              <a:rPr lang="en-GB" dirty="0"/>
              <a:t>Figures</a:t>
            </a:r>
          </a:p>
        </p:txBody>
      </p:sp>
    </p:spTree>
    <p:extLst>
      <p:ext uri="{BB962C8B-B14F-4D97-AF65-F5344CB8AC3E}">
        <p14:creationId xmlns:p14="http://schemas.microsoft.com/office/powerpoint/2010/main" val="721534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Facts &amp;</a:t>
            </a:r>
            <a:br>
              <a:rPr lang="en-GB" dirty="0"/>
            </a:br>
            <a:r>
              <a:rPr lang="en-GB" dirty="0"/>
              <a:t>figures </a:t>
            </a:r>
            <a:r>
              <a:rPr lang="en-GB" dirty="0" smtClean="0"/>
              <a:t>2020</a:t>
            </a:r>
            <a:endParaRPr lang="en-GB" dirty="0"/>
          </a:p>
        </p:txBody>
      </p:sp>
      <p:sp>
        <p:nvSpPr>
          <p:cNvPr id="5" name="Textplatzhalter 4"/>
          <p:cNvSpPr>
            <a:spLocks noGrp="1"/>
          </p:cNvSpPr>
          <p:nvPr>
            <p:ph type="body" sz="half" idx="14"/>
          </p:nvPr>
        </p:nvSpPr>
        <p:spPr/>
        <p:txBody>
          <a:bodyPr/>
          <a:lstStyle/>
          <a:p>
            <a:r>
              <a:rPr lang="en-GB" dirty="0"/>
              <a:t>Facts &amp; figures</a:t>
            </a:r>
          </a:p>
        </p:txBody>
      </p:sp>
      <p:sp>
        <p:nvSpPr>
          <p:cNvPr id="7" name="Inhaltsplatzhalter 2"/>
          <p:cNvSpPr>
            <a:spLocks noGrp="1"/>
          </p:cNvSpPr>
          <p:nvPr/>
        </p:nvSpPr>
        <p:spPr>
          <a:xfrm>
            <a:off x="385575" y="2322410"/>
            <a:ext cx="973179" cy="1024999"/>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pPr marL="0" indent="0">
              <a:lnSpc>
                <a:spcPct val="100000"/>
              </a:lnSpc>
              <a:buNone/>
            </a:pPr>
            <a:r>
              <a:rPr lang="en-GB" sz="4000" b="1" dirty="0" smtClean="0">
                <a:latin typeface="+mn-lt"/>
              </a:rPr>
              <a:t>61</a:t>
            </a:r>
            <a:r>
              <a:rPr lang="en-GB" sz="4000" b="1" dirty="0">
                <a:latin typeface="+mn-lt"/>
              </a:rPr>
              <a:t/>
            </a:r>
            <a:br>
              <a:rPr lang="en-GB" sz="4000" b="1" dirty="0">
                <a:latin typeface="+mn-lt"/>
              </a:rPr>
            </a:br>
            <a:r>
              <a:rPr lang="en-GB" sz="1200" dirty="0"/>
              <a:t>Professors</a:t>
            </a:r>
          </a:p>
        </p:txBody>
      </p:sp>
      <p:sp>
        <p:nvSpPr>
          <p:cNvPr id="8" name="Inhaltsplatzhalter 2"/>
          <p:cNvSpPr>
            <a:spLocks noGrp="1"/>
          </p:cNvSpPr>
          <p:nvPr/>
        </p:nvSpPr>
        <p:spPr>
          <a:xfrm>
            <a:off x="385575" y="3764262"/>
            <a:ext cx="1479063" cy="1024999"/>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pPr marL="0" indent="0">
              <a:lnSpc>
                <a:spcPct val="100000"/>
              </a:lnSpc>
              <a:buNone/>
            </a:pPr>
            <a:r>
              <a:rPr lang="en-GB" sz="4000" b="1" dirty="0">
                <a:latin typeface="+mn-lt"/>
              </a:rPr>
              <a:t>70</a:t>
            </a:r>
            <a:br>
              <a:rPr lang="en-GB" sz="4000" b="1" dirty="0">
                <a:latin typeface="+mn-lt"/>
              </a:rPr>
            </a:br>
            <a:r>
              <a:rPr lang="en-GB" sz="1200" dirty="0"/>
              <a:t>Certificated studies / series of seminar</a:t>
            </a:r>
          </a:p>
        </p:txBody>
      </p:sp>
      <p:sp>
        <p:nvSpPr>
          <p:cNvPr id="9" name="Inhaltsplatzhalter 2"/>
          <p:cNvSpPr>
            <a:spLocks noGrp="1"/>
          </p:cNvSpPr>
          <p:nvPr/>
        </p:nvSpPr>
        <p:spPr>
          <a:xfrm>
            <a:off x="385576" y="5147825"/>
            <a:ext cx="1289880" cy="1024999"/>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pPr marL="0" indent="0">
              <a:lnSpc>
                <a:spcPct val="100000"/>
              </a:lnSpc>
              <a:buNone/>
            </a:pPr>
            <a:r>
              <a:rPr lang="en-GB" sz="4000" b="1" dirty="0">
                <a:latin typeface="+mn-lt"/>
              </a:rPr>
              <a:t>13</a:t>
            </a:r>
            <a:br>
              <a:rPr lang="en-GB" sz="4000" b="1" dirty="0">
                <a:latin typeface="+mn-lt"/>
              </a:rPr>
            </a:br>
            <a:r>
              <a:rPr lang="en-GB" sz="1200" dirty="0"/>
              <a:t>Competence </a:t>
            </a:r>
            <a:br>
              <a:rPr lang="en-GB" sz="1200" dirty="0"/>
            </a:br>
            <a:r>
              <a:rPr lang="en-GB" sz="1200" dirty="0" err="1"/>
              <a:t>Center</a:t>
            </a:r>
            <a:endParaRPr lang="en-GB" sz="1200" dirty="0"/>
          </a:p>
        </p:txBody>
      </p:sp>
      <p:sp>
        <p:nvSpPr>
          <p:cNvPr id="10" name="Inhaltsplatzhalter 2"/>
          <p:cNvSpPr>
            <a:spLocks noGrp="1"/>
          </p:cNvSpPr>
          <p:nvPr/>
        </p:nvSpPr>
        <p:spPr>
          <a:xfrm>
            <a:off x="1957141" y="2284471"/>
            <a:ext cx="761372" cy="1024999"/>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pPr marL="0" indent="0">
              <a:lnSpc>
                <a:spcPct val="100000"/>
              </a:lnSpc>
              <a:buNone/>
            </a:pPr>
            <a:r>
              <a:rPr lang="en-GB" sz="4000" b="1" dirty="0">
                <a:latin typeface="+mn-lt"/>
              </a:rPr>
              <a:t>63</a:t>
            </a:r>
            <a:br>
              <a:rPr lang="en-GB" sz="4000" b="1" dirty="0">
                <a:latin typeface="+mn-lt"/>
              </a:rPr>
            </a:br>
            <a:r>
              <a:rPr lang="en-GB" sz="1200" dirty="0"/>
              <a:t>Doctoral</a:t>
            </a:r>
            <a:br>
              <a:rPr lang="en-GB" sz="1200" dirty="0"/>
            </a:br>
            <a:r>
              <a:rPr lang="en-GB" sz="1200" dirty="0"/>
              <a:t>Students</a:t>
            </a:r>
            <a:endParaRPr lang="en-GB" sz="1200" dirty="0">
              <a:latin typeface="+mn-lt"/>
            </a:endParaRPr>
          </a:p>
        </p:txBody>
      </p:sp>
      <p:sp>
        <p:nvSpPr>
          <p:cNvPr id="11" name="Inhaltsplatzhalter 2"/>
          <p:cNvSpPr>
            <a:spLocks noGrp="1"/>
          </p:cNvSpPr>
          <p:nvPr/>
        </p:nvSpPr>
        <p:spPr>
          <a:xfrm>
            <a:off x="1937718" y="3764261"/>
            <a:ext cx="1898322" cy="1024999"/>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pPr marL="0" indent="0">
              <a:lnSpc>
                <a:spcPct val="100000"/>
              </a:lnSpc>
              <a:buNone/>
            </a:pPr>
            <a:r>
              <a:rPr lang="en-GB" sz="4000" b="1" dirty="0">
                <a:latin typeface="+mn-lt"/>
              </a:rPr>
              <a:t>265</a:t>
            </a:r>
            <a:br>
              <a:rPr lang="en-GB" sz="4000" b="1" dirty="0">
                <a:latin typeface="+mn-lt"/>
              </a:rPr>
            </a:br>
            <a:r>
              <a:rPr lang="en-GB" sz="1200" dirty="0"/>
              <a:t>Modern Media Learning: </a:t>
            </a:r>
            <a:br>
              <a:rPr lang="en-GB" sz="1200" dirty="0"/>
            </a:br>
            <a:r>
              <a:rPr lang="en-GB" sz="1200" dirty="0"/>
              <a:t>E-Books, Videos &amp; Webinars</a:t>
            </a:r>
          </a:p>
        </p:txBody>
      </p:sp>
      <p:sp>
        <p:nvSpPr>
          <p:cNvPr id="12" name="Inhaltsplatzhalter 2"/>
          <p:cNvSpPr>
            <a:spLocks noGrp="1"/>
          </p:cNvSpPr>
          <p:nvPr/>
        </p:nvSpPr>
        <p:spPr>
          <a:xfrm>
            <a:off x="4006601" y="5127956"/>
            <a:ext cx="1810541" cy="1024999"/>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pPr marL="0" indent="0">
              <a:lnSpc>
                <a:spcPct val="100000"/>
              </a:lnSpc>
              <a:buNone/>
            </a:pPr>
            <a:r>
              <a:rPr lang="en-GB" sz="4000" b="1" dirty="0" smtClean="0">
                <a:latin typeface="+mn-lt"/>
              </a:rPr>
              <a:t>1,566</a:t>
            </a:r>
            <a:r>
              <a:rPr lang="en-GB" sz="4000" b="1" dirty="0">
                <a:latin typeface="+mn-lt"/>
              </a:rPr>
              <a:t/>
            </a:r>
            <a:br>
              <a:rPr lang="en-GB" sz="4000" b="1" dirty="0">
                <a:latin typeface="+mn-lt"/>
              </a:rPr>
            </a:br>
            <a:r>
              <a:rPr lang="en-GB" sz="1200" dirty="0"/>
              <a:t>Events </a:t>
            </a:r>
            <a:br>
              <a:rPr lang="en-GB" sz="1200" dirty="0"/>
            </a:br>
            <a:r>
              <a:rPr lang="en-GB" sz="1200" dirty="0"/>
              <a:t>(Inhouse &amp; open projects)</a:t>
            </a:r>
          </a:p>
        </p:txBody>
      </p:sp>
      <p:sp>
        <p:nvSpPr>
          <p:cNvPr id="13" name="Inhaltsplatzhalter 2"/>
          <p:cNvSpPr>
            <a:spLocks noGrp="1"/>
          </p:cNvSpPr>
          <p:nvPr/>
        </p:nvSpPr>
        <p:spPr>
          <a:xfrm>
            <a:off x="4006601" y="3764261"/>
            <a:ext cx="2087503" cy="1024999"/>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pPr marL="0" indent="0">
              <a:lnSpc>
                <a:spcPct val="100000"/>
              </a:lnSpc>
              <a:buNone/>
            </a:pPr>
            <a:r>
              <a:rPr lang="en-GB" sz="4000" b="1" dirty="0">
                <a:latin typeface="+mn-lt"/>
              </a:rPr>
              <a:t>712</a:t>
            </a:r>
            <a:br>
              <a:rPr lang="en-GB" sz="4000" b="1" dirty="0">
                <a:latin typeface="+mn-lt"/>
              </a:rPr>
            </a:br>
            <a:r>
              <a:rPr lang="en-GB" sz="1200" dirty="0"/>
              <a:t>Open seminars &amp; inhouse</a:t>
            </a:r>
            <a:br>
              <a:rPr lang="en-GB" sz="1200" dirty="0"/>
            </a:br>
            <a:r>
              <a:rPr lang="en-GB" sz="1200" dirty="0"/>
              <a:t>Activities (692) &amp; conferences</a:t>
            </a:r>
          </a:p>
        </p:txBody>
      </p:sp>
      <p:sp>
        <p:nvSpPr>
          <p:cNvPr id="14" name="Inhaltsplatzhalter 2"/>
          <p:cNvSpPr>
            <a:spLocks noGrp="1"/>
          </p:cNvSpPr>
          <p:nvPr/>
        </p:nvSpPr>
        <p:spPr>
          <a:xfrm>
            <a:off x="1937718" y="5109645"/>
            <a:ext cx="1968201" cy="1024999"/>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pPr marL="0" indent="0">
              <a:lnSpc>
                <a:spcPct val="100000"/>
              </a:lnSpc>
              <a:buNone/>
            </a:pPr>
            <a:r>
              <a:rPr lang="en-GB" sz="4000" b="1" dirty="0">
                <a:latin typeface="+mn-lt"/>
              </a:rPr>
              <a:t>100</a:t>
            </a:r>
            <a:br>
              <a:rPr lang="en-GB" sz="4000" b="1" dirty="0">
                <a:latin typeface="+mn-lt"/>
              </a:rPr>
            </a:br>
            <a:r>
              <a:rPr lang="en-GB" sz="1200" dirty="0"/>
              <a:t>Professional books from Frankfurt School‘s publishers</a:t>
            </a:r>
          </a:p>
        </p:txBody>
      </p:sp>
      <p:sp>
        <p:nvSpPr>
          <p:cNvPr id="15" name="Inhaltsplatzhalter 2"/>
          <p:cNvSpPr>
            <a:spLocks noGrp="1"/>
          </p:cNvSpPr>
          <p:nvPr/>
        </p:nvSpPr>
        <p:spPr>
          <a:xfrm>
            <a:off x="6213374" y="2322410"/>
            <a:ext cx="2702025" cy="1024999"/>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pPr marL="0" indent="0">
              <a:lnSpc>
                <a:spcPct val="100000"/>
              </a:lnSpc>
              <a:buNone/>
            </a:pPr>
            <a:r>
              <a:rPr lang="en-GB" sz="4000" b="1" dirty="0" smtClean="0">
                <a:latin typeface="+mn-lt"/>
              </a:rPr>
              <a:t>566</a:t>
            </a:r>
            <a:r>
              <a:rPr lang="en-GB" sz="4000" b="1" dirty="0">
                <a:latin typeface="+mn-lt"/>
              </a:rPr>
              <a:t/>
            </a:r>
            <a:br>
              <a:rPr lang="en-GB" sz="4000" b="1" dirty="0">
                <a:latin typeface="+mn-lt"/>
              </a:rPr>
            </a:br>
            <a:r>
              <a:rPr lang="en-GB" sz="1200" dirty="0"/>
              <a:t>Employees (Including faculty and student assistant / temporary staff, excluding subsidiaries)</a:t>
            </a:r>
          </a:p>
        </p:txBody>
      </p:sp>
      <p:sp>
        <p:nvSpPr>
          <p:cNvPr id="16" name="Inhaltsplatzhalter 2"/>
          <p:cNvSpPr>
            <a:spLocks noGrp="1"/>
          </p:cNvSpPr>
          <p:nvPr/>
        </p:nvSpPr>
        <p:spPr>
          <a:xfrm>
            <a:off x="6213375" y="3715699"/>
            <a:ext cx="2497445" cy="1024999"/>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pPr marL="0" indent="0">
              <a:lnSpc>
                <a:spcPct val="100000"/>
              </a:lnSpc>
              <a:buNone/>
            </a:pPr>
            <a:r>
              <a:rPr lang="en-GB" sz="4000" b="1" dirty="0">
                <a:latin typeface="+mn-lt"/>
              </a:rPr>
              <a:t>€ </a:t>
            </a:r>
            <a:r>
              <a:rPr lang="en-GB" sz="4000" b="1" dirty="0" smtClean="0">
                <a:latin typeface="+mn-lt"/>
              </a:rPr>
              <a:t>80.5M</a:t>
            </a:r>
            <a:r>
              <a:rPr lang="en-GB" sz="4000" b="1" dirty="0">
                <a:latin typeface="+mn-lt"/>
              </a:rPr>
              <a:t/>
            </a:r>
            <a:br>
              <a:rPr lang="en-GB" sz="4000" b="1" dirty="0">
                <a:latin typeface="+mn-lt"/>
              </a:rPr>
            </a:br>
            <a:r>
              <a:rPr lang="en-GB" sz="1200" dirty="0"/>
              <a:t>Revenue (incl. subsidiaries) in 2017</a:t>
            </a:r>
          </a:p>
        </p:txBody>
      </p:sp>
      <p:cxnSp>
        <p:nvCxnSpPr>
          <p:cNvPr id="17" name="Gerade Verbindung 16"/>
          <p:cNvCxnSpPr/>
          <p:nvPr/>
        </p:nvCxnSpPr>
        <p:spPr>
          <a:xfrm>
            <a:off x="1864640" y="2501311"/>
            <a:ext cx="0" cy="3671513"/>
          </a:xfrm>
          <a:prstGeom prst="line">
            <a:avLst/>
          </a:prstGeom>
          <a:ln w="158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p:nvCxnSpPr>
        <p:spPr>
          <a:xfrm>
            <a:off x="3989043" y="2531395"/>
            <a:ext cx="0" cy="3671513"/>
          </a:xfrm>
          <a:prstGeom prst="line">
            <a:avLst/>
          </a:prstGeom>
          <a:ln w="158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nvCxnSpPr>
        <p:spPr>
          <a:xfrm>
            <a:off x="6111661" y="2411631"/>
            <a:ext cx="0" cy="3671513"/>
          </a:xfrm>
          <a:prstGeom prst="line">
            <a:avLst/>
          </a:prstGeom>
          <a:ln w="1587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0" name="Inhaltsplatzhalter 2">
            <a:extLst>
              <a:ext uri="{FF2B5EF4-FFF2-40B4-BE49-F238E27FC236}">
                <a16:creationId xmlns:a16="http://schemas.microsoft.com/office/drawing/2014/main" id="{28300E84-39FD-F34A-89F5-F1AB7E71EEB9}"/>
              </a:ext>
            </a:extLst>
          </p:cNvPr>
          <p:cNvSpPr>
            <a:spLocks noGrp="1"/>
          </p:cNvSpPr>
          <p:nvPr/>
        </p:nvSpPr>
        <p:spPr>
          <a:xfrm>
            <a:off x="4026203" y="2349771"/>
            <a:ext cx="1810541" cy="1024999"/>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j-lt"/>
                <a:ea typeface="+mj-ea"/>
                <a:cs typeface="+mj-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j-lt"/>
                <a:ea typeface="+mj-ea"/>
                <a:cs typeface="+mj-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pPr marL="0" indent="0">
              <a:lnSpc>
                <a:spcPct val="100000"/>
              </a:lnSpc>
              <a:buNone/>
            </a:pPr>
            <a:r>
              <a:rPr lang="en-GB" sz="4000" b="1" dirty="0" smtClean="0">
                <a:latin typeface="+mn-lt"/>
              </a:rPr>
              <a:t>2,685</a:t>
            </a:r>
            <a:r>
              <a:rPr lang="en-GB" sz="4000" b="1" dirty="0">
                <a:latin typeface="+mn-lt"/>
              </a:rPr>
              <a:t/>
            </a:r>
            <a:br>
              <a:rPr lang="en-GB" sz="4000" b="1" dirty="0">
                <a:latin typeface="+mn-lt"/>
              </a:rPr>
            </a:br>
            <a:r>
              <a:rPr lang="en-GB" sz="1200" dirty="0"/>
              <a:t>Students</a:t>
            </a:r>
          </a:p>
        </p:txBody>
      </p:sp>
    </p:spTree>
    <p:extLst>
      <p:ext uri="{BB962C8B-B14F-4D97-AF65-F5344CB8AC3E}">
        <p14:creationId xmlns:p14="http://schemas.microsoft.com/office/powerpoint/2010/main" val="9143213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Accreditation &amp;</a:t>
            </a:r>
            <a:br>
              <a:rPr lang="en-GB" dirty="0"/>
            </a:br>
            <a:r>
              <a:rPr lang="en-GB" dirty="0"/>
              <a:t>rankings</a:t>
            </a:r>
          </a:p>
        </p:txBody>
      </p:sp>
      <p:sp>
        <p:nvSpPr>
          <p:cNvPr id="3" name="Textplatzhalter 2"/>
          <p:cNvSpPr>
            <a:spLocks noGrp="1"/>
          </p:cNvSpPr>
          <p:nvPr>
            <p:ph type="body" sz="half" idx="2"/>
          </p:nvPr>
        </p:nvSpPr>
        <p:spPr>
          <a:xfrm>
            <a:off x="4989020" y="2202418"/>
            <a:ext cx="3776697" cy="3811588"/>
          </a:xfrm>
        </p:spPr>
        <p:txBody>
          <a:bodyPr>
            <a:noAutofit/>
          </a:bodyPr>
          <a:lstStyle/>
          <a:p>
            <a:pPr lvl="0">
              <a:lnSpc>
                <a:spcPct val="100000"/>
              </a:lnSpc>
              <a:spcBef>
                <a:spcPts val="0"/>
              </a:spcBef>
            </a:pPr>
            <a:r>
              <a:rPr lang="en-GB" sz="1100" b="1" cap="all" dirty="0">
                <a:solidFill>
                  <a:srgbClr val="000000"/>
                </a:solidFill>
                <a:latin typeface="Calibri" panose="020F0502020204030204"/>
              </a:rPr>
              <a:t>QS Global 100 EMBA Ranking </a:t>
            </a:r>
            <a:r>
              <a:rPr lang="en-GB" sz="1100" b="1" cap="all" dirty="0" smtClean="0">
                <a:solidFill>
                  <a:srgbClr val="000000"/>
                </a:solidFill>
                <a:latin typeface="Calibri" panose="020F0502020204030204"/>
              </a:rPr>
              <a:t>2020</a:t>
            </a:r>
            <a:r>
              <a:rPr lang="en-GB" sz="1100" dirty="0">
                <a:solidFill>
                  <a:srgbClr val="000000"/>
                </a:solidFill>
              </a:rPr>
              <a:t/>
            </a:r>
            <a:br>
              <a:rPr lang="en-GB" sz="1100" dirty="0">
                <a:solidFill>
                  <a:srgbClr val="000000"/>
                </a:solidFill>
              </a:rPr>
            </a:br>
            <a:r>
              <a:rPr lang="en-GB" sz="1100" dirty="0" smtClean="0">
                <a:solidFill>
                  <a:srgbClr val="000000"/>
                </a:solidFill>
              </a:rPr>
              <a:t>#21   in Europe</a:t>
            </a:r>
            <a:r>
              <a:rPr lang="en-GB" sz="1100" dirty="0">
                <a:solidFill>
                  <a:srgbClr val="000000"/>
                </a:solidFill>
              </a:rPr>
              <a:t/>
            </a:r>
            <a:br>
              <a:rPr lang="en-GB" sz="1100" dirty="0">
                <a:solidFill>
                  <a:srgbClr val="000000"/>
                </a:solidFill>
              </a:rPr>
            </a:br>
            <a:r>
              <a:rPr lang="en-GB" sz="1100" dirty="0" smtClean="0">
                <a:solidFill>
                  <a:srgbClr val="000000"/>
                </a:solidFill>
              </a:rPr>
              <a:t>#48   </a:t>
            </a:r>
            <a:r>
              <a:rPr lang="en-GB" sz="1100" dirty="0">
                <a:solidFill>
                  <a:srgbClr val="000000"/>
                </a:solidFill>
              </a:rPr>
              <a:t>worldwide</a:t>
            </a:r>
            <a:br>
              <a:rPr lang="en-GB" sz="1100" dirty="0">
                <a:solidFill>
                  <a:srgbClr val="000000"/>
                </a:solidFill>
              </a:rPr>
            </a:br>
            <a:r>
              <a:rPr lang="en-GB" sz="1100" dirty="0">
                <a:solidFill>
                  <a:srgbClr val="000000"/>
                </a:solidFill>
              </a:rPr>
              <a:t/>
            </a:r>
            <a:br>
              <a:rPr lang="en-GB" sz="1100" dirty="0">
                <a:solidFill>
                  <a:srgbClr val="000000"/>
                </a:solidFill>
              </a:rPr>
            </a:br>
            <a:r>
              <a:rPr lang="en-GB" sz="1100" b="1" cap="all" dirty="0">
                <a:solidFill>
                  <a:srgbClr val="000000"/>
                </a:solidFill>
                <a:latin typeface="Calibri" panose="020F0502020204030204"/>
              </a:rPr>
              <a:t>QS MANAGEMENT MASTER Ranking </a:t>
            </a:r>
            <a:r>
              <a:rPr lang="en-GB" sz="1100" b="1" cap="all" dirty="0" smtClean="0">
                <a:solidFill>
                  <a:srgbClr val="000000"/>
                </a:solidFill>
                <a:latin typeface="Calibri" panose="020F0502020204030204"/>
              </a:rPr>
              <a:t>2021</a:t>
            </a:r>
            <a:r>
              <a:rPr lang="en-GB" sz="1100" dirty="0">
                <a:solidFill>
                  <a:srgbClr val="000000"/>
                </a:solidFill>
              </a:rPr>
              <a:t/>
            </a:r>
            <a:br>
              <a:rPr lang="en-GB" sz="1100" dirty="0">
                <a:solidFill>
                  <a:srgbClr val="000000"/>
                </a:solidFill>
              </a:rPr>
            </a:br>
            <a:r>
              <a:rPr lang="en-GB" sz="1100" dirty="0" smtClean="0">
                <a:solidFill>
                  <a:srgbClr val="000000"/>
                </a:solidFill>
              </a:rPr>
              <a:t>#37   </a:t>
            </a:r>
            <a:r>
              <a:rPr lang="en-GB" sz="1100" dirty="0">
                <a:solidFill>
                  <a:srgbClr val="000000"/>
                </a:solidFill>
              </a:rPr>
              <a:t>in Europe</a:t>
            </a:r>
          </a:p>
          <a:p>
            <a:pPr lvl="0">
              <a:lnSpc>
                <a:spcPct val="100000"/>
              </a:lnSpc>
              <a:spcBef>
                <a:spcPts val="0"/>
              </a:spcBef>
            </a:pPr>
            <a:r>
              <a:rPr lang="en-GB" sz="1100" dirty="0" smtClean="0">
                <a:solidFill>
                  <a:srgbClr val="000000"/>
                </a:solidFill>
              </a:rPr>
              <a:t>#48   </a:t>
            </a:r>
            <a:r>
              <a:rPr lang="en-GB" sz="1100" dirty="0">
                <a:solidFill>
                  <a:srgbClr val="000000"/>
                </a:solidFill>
              </a:rPr>
              <a:t>worldwide</a:t>
            </a:r>
            <a:br>
              <a:rPr lang="en-GB" sz="1100" dirty="0">
                <a:solidFill>
                  <a:srgbClr val="000000"/>
                </a:solidFill>
              </a:rPr>
            </a:br>
            <a:r>
              <a:rPr lang="en-GB" sz="1100" dirty="0">
                <a:solidFill>
                  <a:srgbClr val="000000"/>
                </a:solidFill>
              </a:rPr>
              <a:t/>
            </a:r>
            <a:br>
              <a:rPr lang="en-GB" sz="1100" dirty="0">
                <a:solidFill>
                  <a:srgbClr val="000000"/>
                </a:solidFill>
              </a:rPr>
            </a:br>
            <a:r>
              <a:rPr lang="en-GB" sz="1100" b="1" cap="all" dirty="0">
                <a:solidFill>
                  <a:srgbClr val="000000"/>
                </a:solidFill>
                <a:latin typeface="Calibri" panose="020F0502020204030204"/>
              </a:rPr>
              <a:t>QS FINANCE MASTER Ranking </a:t>
            </a:r>
            <a:r>
              <a:rPr lang="en-GB" sz="1100" b="1" cap="all" dirty="0" smtClean="0">
                <a:solidFill>
                  <a:srgbClr val="000000"/>
                </a:solidFill>
                <a:latin typeface="Calibri" panose="020F0502020204030204"/>
              </a:rPr>
              <a:t>2021</a:t>
            </a:r>
            <a:r>
              <a:rPr lang="en-GB" sz="1100" b="1" cap="all" dirty="0">
                <a:solidFill>
                  <a:srgbClr val="000000"/>
                </a:solidFill>
                <a:latin typeface="Calibri" panose="020F0502020204030204"/>
              </a:rPr>
              <a:t/>
            </a:r>
            <a:br>
              <a:rPr lang="en-GB" sz="1100" b="1" cap="all" dirty="0">
                <a:solidFill>
                  <a:srgbClr val="000000"/>
                </a:solidFill>
                <a:latin typeface="Calibri" panose="020F0502020204030204"/>
              </a:rPr>
            </a:br>
            <a:r>
              <a:rPr lang="en-GB" sz="1100" dirty="0" smtClean="0">
                <a:solidFill>
                  <a:srgbClr val="000000"/>
                </a:solidFill>
              </a:rPr>
              <a:t>#35   </a:t>
            </a:r>
            <a:r>
              <a:rPr lang="en-GB" sz="1100" dirty="0">
                <a:solidFill>
                  <a:srgbClr val="000000"/>
                </a:solidFill>
              </a:rPr>
              <a:t>in Europe</a:t>
            </a:r>
            <a:endParaRPr lang="en-GB" sz="1100" b="1" cap="all" dirty="0" smtClean="0">
              <a:solidFill>
                <a:srgbClr val="000000"/>
              </a:solidFill>
              <a:latin typeface="Calibri" panose="020F0502020204030204"/>
            </a:endParaRPr>
          </a:p>
          <a:p>
            <a:pPr lvl="0">
              <a:lnSpc>
                <a:spcPct val="100000"/>
              </a:lnSpc>
              <a:spcBef>
                <a:spcPts val="0"/>
              </a:spcBef>
            </a:pPr>
            <a:r>
              <a:rPr lang="en-GB" sz="1100" dirty="0" smtClean="0">
                <a:solidFill>
                  <a:srgbClr val="000000"/>
                </a:solidFill>
              </a:rPr>
              <a:t>#59  </a:t>
            </a:r>
            <a:r>
              <a:rPr lang="en-GB" sz="1100" dirty="0">
                <a:solidFill>
                  <a:srgbClr val="000000"/>
                </a:solidFill>
              </a:rPr>
              <a:t>worldwide</a:t>
            </a:r>
            <a:br>
              <a:rPr lang="en-GB" sz="1100" dirty="0">
                <a:solidFill>
                  <a:srgbClr val="000000"/>
                </a:solidFill>
              </a:rPr>
            </a:br>
            <a:r>
              <a:rPr lang="en-GB" sz="1100" dirty="0">
                <a:solidFill>
                  <a:srgbClr val="000000"/>
                </a:solidFill>
              </a:rPr>
              <a:t/>
            </a:r>
            <a:br>
              <a:rPr lang="en-GB" sz="1100" dirty="0">
                <a:solidFill>
                  <a:srgbClr val="000000"/>
                </a:solidFill>
              </a:rPr>
            </a:br>
            <a:r>
              <a:rPr lang="en-GB" sz="1100" b="1" cap="all" dirty="0">
                <a:solidFill>
                  <a:prstClr val="black"/>
                </a:solidFill>
                <a:latin typeface="Calibri" panose="020F0502020204030204"/>
              </a:rPr>
              <a:t>CHE – CENTRUM FÜR HOCHSCHULENTWICKLUNG </a:t>
            </a:r>
            <a:r>
              <a:rPr lang="en-GB" sz="1100" b="1" cap="all" dirty="0" smtClean="0">
                <a:solidFill>
                  <a:prstClr val="black"/>
                </a:solidFill>
                <a:latin typeface="Calibri" panose="020F0502020204030204"/>
              </a:rPr>
              <a:t>2020/21</a:t>
            </a:r>
            <a:endParaRPr lang="en-GB" sz="1100" b="1" cap="all" dirty="0">
              <a:solidFill>
                <a:prstClr val="black"/>
              </a:solidFill>
              <a:latin typeface="Calibri" panose="020F0502020204030204"/>
            </a:endParaRPr>
          </a:p>
          <a:p>
            <a:pPr lvl="0">
              <a:lnSpc>
                <a:spcPct val="100000"/>
              </a:lnSpc>
              <a:spcBef>
                <a:spcPts val="0"/>
              </a:spcBef>
            </a:pPr>
            <a:r>
              <a:rPr lang="en-US" sz="1100" dirty="0">
                <a:solidFill>
                  <a:srgbClr val="000000"/>
                </a:solidFill>
              </a:rPr>
              <a:t>Top placements in 11 of 12 examined </a:t>
            </a:r>
            <a:r>
              <a:rPr lang="en-US" sz="1100" dirty="0" smtClean="0">
                <a:solidFill>
                  <a:srgbClr val="000000"/>
                </a:solidFill>
              </a:rPr>
              <a:t>criteria</a:t>
            </a:r>
            <a:r>
              <a:rPr lang="en-GB" sz="1100" dirty="0">
                <a:solidFill>
                  <a:prstClr val="black"/>
                </a:solidFill>
              </a:rPr>
              <a:t/>
            </a:r>
            <a:br>
              <a:rPr lang="en-GB" sz="1100" dirty="0">
                <a:solidFill>
                  <a:prstClr val="black"/>
                </a:solidFill>
              </a:rPr>
            </a:br>
            <a:endParaRPr lang="en-GB" sz="1100" dirty="0" smtClean="0">
              <a:solidFill>
                <a:prstClr val="black"/>
              </a:solidFill>
            </a:endParaRPr>
          </a:p>
          <a:p>
            <a:pPr lvl="0">
              <a:lnSpc>
                <a:spcPct val="100000"/>
              </a:lnSpc>
              <a:spcBef>
                <a:spcPts val="0"/>
              </a:spcBef>
            </a:pPr>
            <a:endParaRPr lang="en-GB" sz="1100" b="1" cap="all" dirty="0">
              <a:solidFill>
                <a:prstClr val="black"/>
              </a:solidFill>
              <a:latin typeface="Calibri" panose="020F0502020204030204"/>
            </a:endParaRPr>
          </a:p>
          <a:p>
            <a:pPr lvl="0">
              <a:lnSpc>
                <a:spcPct val="100000"/>
              </a:lnSpc>
              <a:spcBef>
                <a:spcPts val="0"/>
              </a:spcBef>
            </a:pPr>
            <a:r>
              <a:rPr lang="en-GB" sz="1100" b="1" cap="all" dirty="0">
                <a:solidFill>
                  <a:prstClr val="black"/>
                </a:solidFill>
                <a:latin typeface="Calibri" panose="020F0502020204030204"/>
              </a:rPr>
              <a:t>THE Global University  employability ranking 2020</a:t>
            </a:r>
            <a:br>
              <a:rPr lang="en-GB" sz="1100" b="1" cap="all" dirty="0">
                <a:solidFill>
                  <a:prstClr val="black"/>
                </a:solidFill>
                <a:latin typeface="Calibri" panose="020F0502020204030204"/>
              </a:rPr>
            </a:br>
            <a:r>
              <a:rPr lang="en-GB" sz="1100" cap="all" dirty="0">
                <a:solidFill>
                  <a:prstClr val="black"/>
                </a:solidFill>
              </a:rPr>
              <a:t>#1   </a:t>
            </a:r>
            <a:r>
              <a:rPr lang="en-GB" sz="1100" dirty="0">
                <a:solidFill>
                  <a:prstClr val="black"/>
                </a:solidFill>
              </a:rPr>
              <a:t>Business School in Germany</a:t>
            </a:r>
            <a:r>
              <a:rPr lang="en-GB" sz="1100" cap="all" dirty="0">
                <a:solidFill>
                  <a:prstClr val="black"/>
                </a:solidFill>
              </a:rPr>
              <a:t/>
            </a:r>
            <a:br>
              <a:rPr lang="en-GB" sz="1100" cap="all" dirty="0">
                <a:solidFill>
                  <a:prstClr val="black"/>
                </a:solidFill>
              </a:rPr>
            </a:br>
            <a:r>
              <a:rPr lang="en-GB" sz="1100" dirty="0" smtClean="0">
                <a:solidFill>
                  <a:prstClr val="black"/>
                </a:solidFill>
              </a:rPr>
              <a:t>#6   </a:t>
            </a:r>
            <a:r>
              <a:rPr lang="en-GB" sz="1100" dirty="0">
                <a:solidFill>
                  <a:prstClr val="black"/>
                </a:solidFill>
              </a:rPr>
              <a:t>in Germany</a:t>
            </a:r>
            <a:r>
              <a:rPr lang="en-GB" dirty="0">
                <a:solidFill>
                  <a:prstClr val="black"/>
                </a:solidFill>
              </a:rPr>
              <a:t/>
            </a:r>
            <a:br>
              <a:rPr lang="en-GB" dirty="0">
                <a:solidFill>
                  <a:prstClr val="black"/>
                </a:solidFill>
              </a:rPr>
            </a:br>
            <a:r>
              <a:rPr lang="en-GB" dirty="0">
                <a:solidFill>
                  <a:prstClr val="black"/>
                </a:solidFill>
              </a:rPr>
              <a:t/>
            </a:r>
            <a:br>
              <a:rPr lang="en-GB" dirty="0">
                <a:solidFill>
                  <a:prstClr val="black"/>
                </a:solidFill>
              </a:rPr>
            </a:br>
            <a:r>
              <a:rPr lang="en-GB" dirty="0">
                <a:solidFill>
                  <a:srgbClr val="000000"/>
                </a:solidFill>
              </a:rPr>
              <a:t/>
            </a:r>
            <a:br>
              <a:rPr lang="en-GB" dirty="0">
                <a:solidFill>
                  <a:srgbClr val="000000"/>
                </a:solidFill>
              </a:rPr>
            </a:br>
            <a:endParaRPr lang="en-GB" dirty="0">
              <a:solidFill>
                <a:srgbClr val="000000"/>
              </a:solidFill>
            </a:endParaRPr>
          </a:p>
          <a:p>
            <a:endParaRPr lang="en-GB" dirty="0"/>
          </a:p>
        </p:txBody>
      </p:sp>
      <p:sp>
        <p:nvSpPr>
          <p:cNvPr id="4" name="Textplatzhalter 3"/>
          <p:cNvSpPr>
            <a:spLocks noGrp="1"/>
          </p:cNvSpPr>
          <p:nvPr>
            <p:ph type="body" sz="quarter" idx="13"/>
          </p:nvPr>
        </p:nvSpPr>
        <p:spPr>
          <a:xfrm>
            <a:off x="791812" y="2202420"/>
            <a:ext cx="3336398" cy="3811587"/>
          </a:xfrm>
        </p:spPr>
        <p:txBody>
          <a:bodyPr/>
          <a:lstStyle/>
          <a:p>
            <a:pPr lvl="0">
              <a:spcBef>
                <a:spcPts val="0"/>
              </a:spcBef>
            </a:pPr>
            <a:r>
              <a:rPr lang="en-GB" sz="1100" b="1" cap="all" dirty="0">
                <a:solidFill>
                  <a:prstClr val="black"/>
                </a:solidFill>
                <a:latin typeface="Calibri" panose="020F0502020204030204"/>
              </a:rPr>
              <a:t>FT European Business School Ranking </a:t>
            </a:r>
            <a:r>
              <a:rPr lang="en-GB" sz="1100" b="1" cap="all" dirty="0" smtClean="0">
                <a:solidFill>
                  <a:prstClr val="black"/>
                </a:solidFill>
                <a:latin typeface="Calibri" panose="020F0502020204030204"/>
              </a:rPr>
              <a:t>2020</a:t>
            </a:r>
            <a:r>
              <a:rPr lang="en-GB" b="1" cap="all" dirty="0">
                <a:solidFill>
                  <a:prstClr val="black"/>
                </a:solidFill>
                <a:latin typeface="Calibri" panose="020F0502020204030204"/>
              </a:rPr>
              <a:t/>
            </a:r>
            <a:br>
              <a:rPr lang="en-GB" b="1" cap="all" dirty="0">
                <a:solidFill>
                  <a:prstClr val="black"/>
                </a:solidFill>
                <a:latin typeface="Calibri" panose="020F0502020204030204"/>
              </a:rPr>
            </a:br>
            <a:r>
              <a:rPr lang="en-GB" sz="1100" dirty="0">
                <a:solidFill>
                  <a:prstClr val="black"/>
                </a:solidFill>
              </a:rPr>
              <a:t>#4     in Germany</a:t>
            </a:r>
            <a:r>
              <a:rPr lang="en-GB" dirty="0">
                <a:solidFill>
                  <a:prstClr val="black"/>
                </a:solidFill>
              </a:rPr>
              <a:t/>
            </a:r>
            <a:br>
              <a:rPr lang="en-GB" dirty="0">
                <a:solidFill>
                  <a:prstClr val="black"/>
                </a:solidFill>
              </a:rPr>
            </a:br>
            <a:r>
              <a:rPr lang="en-GB" sz="1100" dirty="0" smtClean="0">
                <a:solidFill>
                  <a:prstClr val="black"/>
                </a:solidFill>
              </a:rPr>
              <a:t>#26   </a:t>
            </a:r>
            <a:r>
              <a:rPr lang="en-GB" sz="1100" dirty="0">
                <a:solidFill>
                  <a:prstClr val="black"/>
                </a:solidFill>
              </a:rPr>
              <a:t>worldwide </a:t>
            </a:r>
          </a:p>
          <a:p>
            <a:pPr lvl="0">
              <a:spcBef>
                <a:spcPts val="0"/>
              </a:spcBef>
            </a:pPr>
            <a:endParaRPr lang="en-GB" b="1" cap="all" dirty="0">
              <a:solidFill>
                <a:prstClr val="black"/>
              </a:solidFill>
              <a:latin typeface="+mn-lt"/>
            </a:endParaRPr>
          </a:p>
          <a:p>
            <a:pPr>
              <a:spcBef>
                <a:spcPts val="0"/>
              </a:spcBef>
            </a:pPr>
            <a:r>
              <a:rPr lang="en-GB" sz="1100" b="1" cap="all" dirty="0">
                <a:solidFill>
                  <a:prstClr val="black"/>
                </a:solidFill>
                <a:latin typeface="Calibri" panose="020F0502020204030204"/>
              </a:rPr>
              <a:t>FT master of finance Ranking </a:t>
            </a:r>
            <a:r>
              <a:rPr lang="en-GB" sz="1100" b="1" cap="all" dirty="0" smtClean="0">
                <a:solidFill>
                  <a:prstClr val="black"/>
                </a:solidFill>
                <a:latin typeface="Calibri" panose="020F0502020204030204"/>
              </a:rPr>
              <a:t>2020</a:t>
            </a:r>
            <a:r>
              <a:rPr lang="en-GB" dirty="0">
                <a:solidFill>
                  <a:prstClr val="black"/>
                </a:solidFill>
              </a:rPr>
              <a:t/>
            </a:r>
            <a:br>
              <a:rPr lang="en-GB" dirty="0">
                <a:solidFill>
                  <a:prstClr val="black"/>
                </a:solidFill>
              </a:rPr>
            </a:br>
            <a:r>
              <a:rPr lang="en-GB" sz="1100" dirty="0" smtClean="0">
                <a:solidFill>
                  <a:prstClr val="black"/>
                </a:solidFill>
              </a:rPr>
              <a:t>#2     </a:t>
            </a:r>
            <a:r>
              <a:rPr lang="en-GB" sz="1100" dirty="0">
                <a:solidFill>
                  <a:prstClr val="black"/>
                </a:solidFill>
              </a:rPr>
              <a:t>in Germany </a:t>
            </a:r>
            <a:br>
              <a:rPr lang="en-GB" sz="1100" dirty="0">
                <a:solidFill>
                  <a:prstClr val="black"/>
                </a:solidFill>
              </a:rPr>
            </a:br>
            <a:r>
              <a:rPr lang="en-GB" sz="1100" dirty="0">
                <a:solidFill>
                  <a:prstClr val="black"/>
                </a:solidFill>
              </a:rPr>
              <a:t>#</a:t>
            </a:r>
            <a:r>
              <a:rPr lang="en-GB" sz="1100" dirty="0" smtClean="0">
                <a:solidFill>
                  <a:prstClr val="black"/>
                </a:solidFill>
              </a:rPr>
              <a:t>32   </a:t>
            </a:r>
            <a:r>
              <a:rPr lang="en-GB" sz="1100" dirty="0">
                <a:solidFill>
                  <a:prstClr val="black"/>
                </a:solidFill>
              </a:rPr>
              <a:t>worldwide </a:t>
            </a:r>
          </a:p>
          <a:p>
            <a:pPr lvl="0">
              <a:spcBef>
                <a:spcPts val="0"/>
              </a:spcBef>
            </a:pPr>
            <a:endParaRPr lang="en-GB" b="1" cap="all" dirty="0">
              <a:latin typeface="+mn-lt"/>
            </a:endParaRPr>
          </a:p>
          <a:p>
            <a:pPr lvl="0">
              <a:lnSpc>
                <a:spcPct val="100000"/>
              </a:lnSpc>
              <a:spcBef>
                <a:spcPts val="0"/>
              </a:spcBef>
            </a:pPr>
            <a:r>
              <a:rPr lang="en-GB" sz="1100" b="1" cap="all" dirty="0">
                <a:latin typeface="+mn-lt"/>
              </a:rPr>
              <a:t>FT master in management Ranking </a:t>
            </a:r>
            <a:r>
              <a:rPr lang="en-GB" sz="1100" b="1" cap="all" dirty="0" smtClean="0">
                <a:latin typeface="+mn-lt"/>
              </a:rPr>
              <a:t>2020</a:t>
            </a:r>
            <a:r>
              <a:rPr lang="en-GB" dirty="0"/>
              <a:t/>
            </a:r>
            <a:br>
              <a:rPr lang="en-GB" dirty="0"/>
            </a:br>
            <a:r>
              <a:rPr lang="en-GB" sz="1100" dirty="0" smtClean="0"/>
              <a:t>#5     </a:t>
            </a:r>
            <a:r>
              <a:rPr lang="en-GB" sz="1100" dirty="0"/>
              <a:t>in Germany </a:t>
            </a:r>
            <a:br>
              <a:rPr lang="en-GB" sz="1100" dirty="0"/>
            </a:br>
            <a:r>
              <a:rPr lang="en-GB" sz="1100" dirty="0" smtClean="0"/>
              <a:t>#34   </a:t>
            </a:r>
            <a:r>
              <a:rPr lang="en-GB" sz="1100" dirty="0"/>
              <a:t>worldwide</a:t>
            </a:r>
            <a:r>
              <a:rPr lang="en-GB" dirty="0"/>
              <a:t/>
            </a:r>
            <a:br>
              <a:rPr lang="en-GB" dirty="0"/>
            </a:br>
            <a:r>
              <a:rPr lang="en-GB" b="1" cap="all" dirty="0">
                <a:solidFill>
                  <a:prstClr val="black"/>
                </a:solidFill>
                <a:latin typeface="Calibri" panose="020F0502020204030204"/>
              </a:rPr>
              <a:t/>
            </a:r>
            <a:br>
              <a:rPr lang="en-GB" b="1" cap="all" dirty="0">
                <a:solidFill>
                  <a:prstClr val="black"/>
                </a:solidFill>
                <a:latin typeface="Calibri" panose="020F0502020204030204"/>
              </a:rPr>
            </a:br>
            <a:r>
              <a:rPr lang="en-GB" sz="1100" b="1" cap="all" dirty="0">
                <a:solidFill>
                  <a:prstClr val="black"/>
                </a:solidFill>
                <a:latin typeface="Calibri" panose="020F0502020204030204"/>
              </a:rPr>
              <a:t>FT Executive MBA Ranking </a:t>
            </a:r>
            <a:r>
              <a:rPr lang="en-GB" sz="1100" b="1" cap="all" dirty="0" smtClean="0">
                <a:solidFill>
                  <a:prstClr val="black"/>
                </a:solidFill>
                <a:latin typeface="Calibri" panose="020F0502020204030204"/>
              </a:rPr>
              <a:t>2020</a:t>
            </a:r>
            <a:r>
              <a:rPr lang="en-GB" b="1" cap="all" dirty="0">
                <a:solidFill>
                  <a:prstClr val="black"/>
                </a:solidFill>
                <a:latin typeface="Calibri" panose="020F0502020204030204"/>
              </a:rPr>
              <a:t/>
            </a:r>
            <a:br>
              <a:rPr lang="en-GB" b="1" cap="all" dirty="0">
                <a:solidFill>
                  <a:prstClr val="black"/>
                </a:solidFill>
                <a:latin typeface="Calibri" panose="020F0502020204030204"/>
              </a:rPr>
            </a:br>
            <a:r>
              <a:rPr lang="en-GB" sz="1100" dirty="0" smtClean="0">
                <a:solidFill>
                  <a:prstClr val="black"/>
                </a:solidFill>
              </a:rPr>
              <a:t>#5     </a:t>
            </a:r>
            <a:r>
              <a:rPr lang="en-GB" sz="1100" dirty="0">
                <a:solidFill>
                  <a:prstClr val="black"/>
                </a:solidFill>
              </a:rPr>
              <a:t>in Germany</a:t>
            </a:r>
            <a:br>
              <a:rPr lang="en-GB" sz="1100" dirty="0">
                <a:solidFill>
                  <a:prstClr val="black"/>
                </a:solidFill>
              </a:rPr>
            </a:br>
            <a:r>
              <a:rPr lang="en-GB" sz="1100" dirty="0" smtClean="0">
                <a:solidFill>
                  <a:prstClr val="black"/>
                </a:solidFill>
              </a:rPr>
              <a:t>#76   </a:t>
            </a:r>
            <a:r>
              <a:rPr lang="en-GB" sz="1100" dirty="0">
                <a:solidFill>
                  <a:prstClr val="black"/>
                </a:solidFill>
              </a:rPr>
              <a:t>worldwide</a:t>
            </a:r>
            <a:r>
              <a:rPr lang="en-GB" dirty="0">
                <a:solidFill>
                  <a:prstClr val="black"/>
                </a:solidFill>
              </a:rPr>
              <a:t/>
            </a:r>
            <a:br>
              <a:rPr lang="en-GB" dirty="0">
                <a:solidFill>
                  <a:prstClr val="black"/>
                </a:solidFill>
              </a:rPr>
            </a:br>
            <a:r>
              <a:rPr lang="en-GB" dirty="0">
                <a:solidFill>
                  <a:prstClr val="black"/>
                </a:solidFill>
              </a:rPr>
              <a:t/>
            </a:r>
            <a:br>
              <a:rPr lang="en-GB" dirty="0">
                <a:solidFill>
                  <a:prstClr val="black"/>
                </a:solidFill>
              </a:rPr>
            </a:br>
            <a:r>
              <a:rPr lang="en-GB" sz="1100" b="1" cap="all" dirty="0">
                <a:solidFill>
                  <a:prstClr val="black"/>
                </a:solidFill>
                <a:latin typeface="Calibri" panose="020F0502020204030204"/>
              </a:rPr>
              <a:t> FT EXECUTIVE EDUCATION WORLDWIDE </a:t>
            </a:r>
            <a:r>
              <a:rPr lang="en-GB" sz="1100" b="1" cap="all" dirty="0" smtClean="0">
                <a:solidFill>
                  <a:prstClr val="black"/>
                </a:solidFill>
                <a:latin typeface="Calibri" panose="020F0502020204030204"/>
              </a:rPr>
              <a:t>2020</a:t>
            </a:r>
            <a:r>
              <a:rPr lang="en-GB" b="1" cap="all" dirty="0">
                <a:solidFill>
                  <a:prstClr val="black"/>
                </a:solidFill>
                <a:latin typeface="Calibri" panose="020F0502020204030204"/>
              </a:rPr>
              <a:t/>
            </a:r>
            <a:br>
              <a:rPr lang="en-GB" b="1" cap="all" dirty="0">
                <a:solidFill>
                  <a:prstClr val="black"/>
                </a:solidFill>
                <a:latin typeface="Calibri" panose="020F0502020204030204"/>
              </a:rPr>
            </a:br>
            <a:r>
              <a:rPr lang="en-GB" sz="1100" cap="all" dirty="0">
                <a:solidFill>
                  <a:prstClr val="black"/>
                </a:solidFill>
              </a:rPr>
              <a:t>#3     </a:t>
            </a:r>
            <a:r>
              <a:rPr lang="en-GB" sz="1100" dirty="0">
                <a:solidFill>
                  <a:prstClr val="black"/>
                </a:solidFill>
              </a:rPr>
              <a:t>in Germany</a:t>
            </a:r>
            <a:r>
              <a:rPr lang="en-GB" sz="1100" cap="all" dirty="0">
                <a:solidFill>
                  <a:prstClr val="black"/>
                </a:solidFill>
              </a:rPr>
              <a:t/>
            </a:r>
            <a:br>
              <a:rPr lang="en-GB" sz="1100" cap="all" dirty="0">
                <a:solidFill>
                  <a:prstClr val="black"/>
                </a:solidFill>
              </a:rPr>
            </a:br>
            <a:r>
              <a:rPr lang="en-GB" sz="1100" dirty="0" smtClean="0">
                <a:solidFill>
                  <a:prstClr val="black"/>
                </a:solidFill>
              </a:rPr>
              <a:t>#50   </a:t>
            </a:r>
            <a:r>
              <a:rPr lang="en-GB" sz="1100" dirty="0">
                <a:solidFill>
                  <a:prstClr val="black"/>
                </a:solidFill>
              </a:rPr>
              <a:t>open enrolment worldwide</a:t>
            </a:r>
            <a:br>
              <a:rPr lang="en-GB" sz="1100" dirty="0">
                <a:solidFill>
                  <a:prstClr val="black"/>
                </a:solidFill>
              </a:rPr>
            </a:br>
            <a:r>
              <a:rPr lang="en-GB" sz="1100" dirty="0" smtClean="0">
                <a:solidFill>
                  <a:prstClr val="black"/>
                </a:solidFill>
              </a:rPr>
              <a:t>#76   </a:t>
            </a:r>
            <a:r>
              <a:rPr lang="en-GB" sz="1100" dirty="0">
                <a:solidFill>
                  <a:prstClr val="black"/>
                </a:solidFill>
              </a:rPr>
              <a:t>customised programmes worldwide </a:t>
            </a:r>
            <a:r>
              <a:rPr lang="en-GB" dirty="0">
                <a:solidFill>
                  <a:prstClr val="black"/>
                </a:solidFill>
              </a:rPr>
              <a:t/>
            </a:r>
            <a:br>
              <a:rPr lang="en-GB" dirty="0">
                <a:solidFill>
                  <a:prstClr val="black"/>
                </a:solidFill>
              </a:rPr>
            </a:br>
            <a:r>
              <a:rPr lang="en-GB" dirty="0">
                <a:solidFill>
                  <a:prstClr val="black"/>
                </a:solidFill>
              </a:rPr>
              <a:t/>
            </a:r>
            <a:br>
              <a:rPr lang="en-GB" dirty="0">
                <a:solidFill>
                  <a:prstClr val="black"/>
                </a:solidFill>
              </a:rPr>
            </a:br>
            <a:endParaRPr lang="en-GB" dirty="0"/>
          </a:p>
          <a:p>
            <a:endParaRPr lang="en-GB" dirty="0"/>
          </a:p>
        </p:txBody>
      </p:sp>
      <p:sp>
        <p:nvSpPr>
          <p:cNvPr id="5" name="Textplatzhalter 4"/>
          <p:cNvSpPr>
            <a:spLocks noGrp="1"/>
          </p:cNvSpPr>
          <p:nvPr>
            <p:ph type="body" sz="quarter" idx="14"/>
          </p:nvPr>
        </p:nvSpPr>
        <p:spPr>
          <a:xfrm>
            <a:off x="4128210" y="5665733"/>
            <a:ext cx="2681288" cy="3814762"/>
          </a:xfrm>
        </p:spPr>
        <p:txBody>
          <a:bodyPr/>
          <a:lstStyle/>
          <a:p>
            <a:pPr lvl="0">
              <a:spcBef>
                <a:spcPts val="0"/>
              </a:spcBef>
            </a:pPr>
            <a:r>
              <a:rPr lang="de-DE" b="1" dirty="0">
                <a:solidFill>
                  <a:srgbClr val="000000"/>
                </a:solidFill>
                <a:latin typeface="Calibri" panose="020F0502020204030204"/>
              </a:rPr>
              <a:t>ACCREDITATION</a:t>
            </a:r>
          </a:p>
        </p:txBody>
      </p:sp>
      <p:sp>
        <p:nvSpPr>
          <p:cNvPr id="6" name="Textplatzhalter 5"/>
          <p:cNvSpPr>
            <a:spLocks noGrp="1"/>
          </p:cNvSpPr>
          <p:nvPr>
            <p:ph type="body" sz="half" idx="15"/>
          </p:nvPr>
        </p:nvSpPr>
        <p:spPr/>
        <p:txBody>
          <a:bodyPr/>
          <a:lstStyle/>
          <a:p>
            <a:r>
              <a:rPr lang="en-GB" dirty="0"/>
              <a:t>Facts &amp; Figures</a:t>
            </a:r>
          </a:p>
        </p:txBody>
      </p:sp>
      <p:pic>
        <p:nvPicPr>
          <p:cNvPr id="23" name="Bild 11">
            <a:extLst>
              <a:ext uri="{FF2B5EF4-FFF2-40B4-BE49-F238E27FC236}">
                <a16:creationId xmlns:a16="http://schemas.microsoft.com/office/drawing/2014/main" id="{16FC8D51-9DAB-5843-8227-535BA779A93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5145" y="3034808"/>
            <a:ext cx="563706" cy="712524"/>
          </a:xfrm>
          <a:prstGeom prst="rect">
            <a:avLst/>
          </a:prstGeom>
        </p:spPr>
      </p:pic>
      <p:pic>
        <p:nvPicPr>
          <p:cNvPr id="24" name="Bild 12">
            <a:extLst>
              <a:ext uri="{FF2B5EF4-FFF2-40B4-BE49-F238E27FC236}">
                <a16:creationId xmlns:a16="http://schemas.microsoft.com/office/drawing/2014/main" id="{E4886693-D911-6942-AEED-048C50B6422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9816" y="3820152"/>
            <a:ext cx="563706" cy="712524"/>
          </a:xfrm>
          <a:prstGeom prst="rect">
            <a:avLst/>
          </a:prstGeom>
        </p:spPr>
      </p:pic>
      <p:pic>
        <p:nvPicPr>
          <p:cNvPr id="25" name="Bild 13">
            <a:extLst>
              <a:ext uri="{FF2B5EF4-FFF2-40B4-BE49-F238E27FC236}">
                <a16:creationId xmlns:a16="http://schemas.microsoft.com/office/drawing/2014/main" id="{C80B35FC-8B2F-D245-AD71-FB88CE9EF53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9816" y="2215326"/>
            <a:ext cx="563706" cy="712524"/>
          </a:xfrm>
          <a:prstGeom prst="rect">
            <a:avLst/>
          </a:prstGeom>
        </p:spPr>
      </p:pic>
      <p:pic>
        <p:nvPicPr>
          <p:cNvPr id="26" name="Bild 14">
            <a:extLst>
              <a:ext uri="{FF2B5EF4-FFF2-40B4-BE49-F238E27FC236}">
                <a16:creationId xmlns:a16="http://schemas.microsoft.com/office/drawing/2014/main" id="{41EA6416-5B79-B348-8627-9A2AE07FFFB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1875" y="4522761"/>
            <a:ext cx="563706" cy="712524"/>
          </a:xfrm>
          <a:prstGeom prst="rect">
            <a:avLst/>
          </a:prstGeom>
        </p:spPr>
      </p:pic>
      <p:pic>
        <p:nvPicPr>
          <p:cNvPr id="27" name="Bild 15">
            <a:extLst>
              <a:ext uri="{FF2B5EF4-FFF2-40B4-BE49-F238E27FC236}">
                <a16:creationId xmlns:a16="http://schemas.microsoft.com/office/drawing/2014/main" id="{C377D78B-218E-CB4C-9A89-1CC0A1DC3E7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9221" y="5210068"/>
            <a:ext cx="563706" cy="712524"/>
          </a:xfrm>
          <a:prstGeom prst="rect">
            <a:avLst/>
          </a:prstGeom>
        </p:spPr>
      </p:pic>
      <p:pic>
        <p:nvPicPr>
          <p:cNvPr id="28" name="Bild 6">
            <a:extLst>
              <a:ext uri="{FF2B5EF4-FFF2-40B4-BE49-F238E27FC236}">
                <a16:creationId xmlns:a16="http://schemas.microsoft.com/office/drawing/2014/main" id="{A1392A5F-7765-474B-BD7C-903DCE7645D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01412" y="2264611"/>
            <a:ext cx="704073" cy="286389"/>
          </a:xfrm>
          <a:prstGeom prst="rect">
            <a:avLst/>
          </a:prstGeom>
        </p:spPr>
      </p:pic>
      <p:pic>
        <p:nvPicPr>
          <p:cNvPr id="29" name="Bild 7">
            <a:extLst>
              <a:ext uri="{FF2B5EF4-FFF2-40B4-BE49-F238E27FC236}">
                <a16:creationId xmlns:a16="http://schemas.microsoft.com/office/drawing/2014/main" id="{5DD2D207-801E-8B41-8463-63D721C96B8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15116" y="3134856"/>
            <a:ext cx="704073" cy="286389"/>
          </a:xfrm>
          <a:prstGeom prst="rect">
            <a:avLst/>
          </a:prstGeom>
        </p:spPr>
      </p:pic>
      <p:pic>
        <p:nvPicPr>
          <p:cNvPr id="30" name="Bild 8">
            <a:extLst>
              <a:ext uri="{FF2B5EF4-FFF2-40B4-BE49-F238E27FC236}">
                <a16:creationId xmlns:a16="http://schemas.microsoft.com/office/drawing/2014/main" id="{DC9283A4-1315-0847-A323-0CEE702C1EB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94464" y="3651226"/>
            <a:ext cx="704073" cy="286389"/>
          </a:xfrm>
          <a:prstGeom prst="rect">
            <a:avLst/>
          </a:prstGeom>
        </p:spPr>
      </p:pic>
      <p:pic>
        <p:nvPicPr>
          <p:cNvPr id="32" name="Bild 10">
            <a:extLst>
              <a:ext uri="{FF2B5EF4-FFF2-40B4-BE49-F238E27FC236}">
                <a16:creationId xmlns:a16="http://schemas.microsoft.com/office/drawing/2014/main" id="{44B00366-5736-DB4F-B86B-765DBE9C852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40510" y="4159138"/>
            <a:ext cx="780553" cy="440990"/>
          </a:xfrm>
          <a:prstGeom prst="rect">
            <a:avLst/>
          </a:prstGeom>
        </p:spPr>
      </p:pic>
      <p:pic>
        <p:nvPicPr>
          <p:cNvPr id="33" name="Bild 16">
            <a:extLst>
              <a:ext uri="{FF2B5EF4-FFF2-40B4-BE49-F238E27FC236}">
                <a16:creationId xmlns:a16="http://schemas.microsoft.com/office/drawing/2014/main" id="{2EDDB84A-BBDF-9845-A9D4-0F13072B045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26201" y="6076744"/>
            <a:ext cx="274227" cy="384527"/>
          </a:xfrm>
          <a:prstGeom prst="rect">
            <a:avLst/>
          </a:prstGeom>
        </p:spPr>
      </p:pic>
      <p:pic>
        <p:nvPicPr>
          <p:cNvPr id="36" name="Bild 20">
            <a:extLst>
              <a:ext uri="{FF2B5EF4-FFF2-40B4-BE49-F238E27FC236}">
                <a16:creationId xmlns:a16="http://schemas.microsoft.com/office/drawing/2014/main" id="{45769C26-C019-594A-92CB-85C31B02C4DA}"/>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001814" y="6069778"/>
            <a:ext cx="394386" cy="391921"/>
          </a:xfrm>
          <a:prstGeom prst="rect">
            <a:avLst/>
          </a:prstGeom>
        </p:spPr>
      </p:pic>
      <p:pic>
        <p:nvPicPr>
          <p:cNvPr id="37" name="Grafik 21">
            <a:extLst>
              <a:ext uri="{FF2B5EF4-FFF2-40B4-BE49-F238E27FC236}">
                <a16:creationId xmlns:a16="http://schemas.microsoft.com/office/drawing/2014/main" id="{65047EDE-2AD5-BC43-8A66-79DC551D006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95032" y="6121447"/>
            <a:ext cx="1776300" cy="355260"/>
          </a:xfrm>
          <a:prstGeom prst="rect">
            <a:avLst/>
          </a:prstGeom>
        </p:spPr>
      </p:pic>
      <p:pic>
        <p:nvPicPr>
          <p:cNvPr id="35" name="Grafik 3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500428" y="5946268"/>
            <a:ext cx="873787" cy="630736"/>
          </a:xfrm>
          <a:prstGeom prst="rect">
            <a:avLst/>
          </a:prstGeom>
        </p:spPr>
      </p:pic>
      <p:pic>
        <p:nvPicPr>
          <p:cNvPr id="38" name="Grafik 3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389739" y="6136884"/>
            <a:ext cx="1074774" cy="324387"/>
          </a:xfrm>
          <a:prstGeom prst="rect">
            <a:avLst/>
          </a:prstGeom>
        </p:spPr>
      </p:pic>
      <p:pic>
        <p:nvPicPr>
          <p:cNvPr id="31" name="Grafik 3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82089" y="4790739"/>
            <a:ext cx="752116" cy="752116"/>
          </a:xfrm>
          <a:prstGeom prst="rect">
            <a:avLst/>
          </a:prstGeom>
        </p:spPr>
      </p:pic>
    </p:spTree>
    <p:extLst>
      <p:ext uri="{BB962C8B-B14F-4D97-AF65-F5344CB8AC3E}">
        <p14:creationId xmlns:p14="http://schemas.microsoft.com/office/powerpoint/2010/main" val="712342229"/>
      </p:ext>
    </p:extLst>
  </p:cSld>
  <p:clrMapOvr>
    <a:masterClrMapping/>
  </p:clrMapOvr>
</p:sld>
</file>

<file path=ppt/theme/theme1.xml><?xml version="1.0" encoding="utf-8"?>
<a:theme xmlns:a="http://schemas.openxmlformats.org/drawingml/2006/main" name="Office-Design">
  <a:themeElements>
    <a:clrScheme name="Benutzerdefiniert 2">
      <a:dk1>
        <a:srgbClr val="000000"/>
      </a:dk1>
      <a:lt1>
        <a:srgbClr val="FFFFFF"/>
      </a:lt1>
      <a:dk2>
        <a:srgbClr val="44546A"/>
      </a:dk2>
      <a:lt2>
        <a:srgbClr val="E7E6E6"/>
      </a:lt2>
      <a:accent1>
        <a:srgbClr val="465E8F"/>
      </a:accent1>
      <a:accent2>
        <a:srgbClr val="6777A3"/>
      </a:accent2>
      <a:accent3>
        <a:srgbClr val="7D89B0"/>
      </a:accent3>
      <a:accent4>
        <a:srgbClr val="97A2C4"/>
      </a:accent4>
      <a:accent5>
        <a:srgbClr val="B6BBD5"/>
      </a:accent5>
      <a:accent6>
        <a:srgbClr val="9EA6C5"/>
      </a:accent6>
      <a:hlink>
        <a:srgbClr val="163F73"/>
      </a:hlink>
      <a:folHlink>
        <a:srgbClr val="163F73"/>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3495</Words>
  <Application>Microsoft Office PowerPoint</Application>
  <PresentationFormat>Bildschirmpräsentation (4:3)</PresentationFormat>
  <Paragraphs>468</Paragraphs>
  <Slides>36</Slides>
  <Notes>12</Notes>
  <HiddenSlides>0</HiddenSlides>
  <MMClips>0</MMClips>
  <ScaleCrop>false</ScaleCrop>
  <HeadingPairs>
    <vt:vector size="6" baseType="variant">
      <vt:variant>
        <vt:lpstr>Verwendete Schriftarten</vt:lpstr>
      </vt:variant>
      <vt:variant>
        <vt:i4>10</vt:i4>
      </vt:variant>
      <vt:variant>
        <vt:lpstr>Design</vt:lpstr>
      </vt:variant>
      <vt:variant>
        <vt:i4>1</vt:i4>
      </vt:variant>
      <vt:variant>
        <vt:lpstr>Folientitel</vt:lpstr>
      </vt:variant>
      <vt:variant>
        <vt:i4>36</vt:i4>
      </vt:variant>
    </vt:vector>
  </HeadingPairs>
  <TitlesOfParts>
    <vt:vector size="47" baseType="lpstr">
      <vt:lpstr>ＭＳ Ｐゴシック</vt:lpstr>
      <vt:lpstr>Arial</vt:lpstr>
      <vt:lpstr>Calibri</vt:lpstr>
      <vt:lpstr>Calibri Light</vt:lpstr>
      <vt:lpstr>Frutiger LT 45 Light</vt:lpstr>
      <vt:lpstr>Frutiger LT 47 LightCn</vt:lpstr>
      <vt:lpstr>Frutiger LT 57 Cn</vt:lpstr>
      <vt:lpstr>Frutiger LT 87 ExtraBlackCn</vt:lpstr>
      <vt:lpstr>Roboto Condensed</vt:lpstr>
      <vt:lpstr>Wingdings</vt:lpstr>
      <vt:lpstr>Office-Design</vt:lpstr>
      <vt:lpstr>PowerPoint-Präsentation</vt:lpstr>
      <vt:lpstr>PowerPoint-Präsentation</vt:lpstr>
      <vt:lpstr>VISION &amp; MISSION</vt:lpstr>
      <vt:lpstr>Vision &amp; mission</vt:lpstr>
      <vt:lpstr>HISTORY </vt:lpstr>
      <vt:lpstr>History </vt:lpstr>
      <vt:lpstr>FACTS &amp;  Figures</vt:lpstr>
      <vt:lpstr>Facts &amp; figures 2020</vt:lpstr>
      <vt:lpstr>Accreditation &amp; rankings</vt:lpstr>
      <vt:lpstr>Campus  life</vt:lpstr>
      <vt:lpstr>Campus life</vt:lpstr>
      <vt:lpstr>Fs-life  studios</vt:lpstr>
      <vt:lpstr>AI Lab</vt:lpstr>
      <vt:lpstr>Academic programmes</vt:lpstr>
      <vt:lpstr>Academic  programmes</vt:lpstr>
      <vt:lpstr>Academic  programmes</vt:lpstr>
      <vt:lpstr>Bachelor  programMEs</vt:lpstr>
      <vt:lpstr>Master programmes</vt:lpstr>
      <vt:lpstr>Master programmes</vt:lpstr>
      <vt:lpstr>MBA programmes</vt:lpstr>
      <vt:lpstr>Doctoral  programme</vt:lpstr>
      <vt:lpstr>FS  Departments</vt:lpstr>
      <vt:lpstr>CAREER  SERVICES</vt:lpstr>
      <vt:lpstr>Alumni relations</vt:lpstr>
      <vt:lpstr>Professional &amp; executive education</vt:lpstr>
      <vt:lpstr>Executive education</vt:lpstr>
      <vt:lpstr>International advisory services</vt:lpstr>
      <vt:lpstr>International advisory services</vt:lpstr>
      <vt:lpstr>Sustainable  World Academy</vt:lpstr>
      <vt:lpstr>Fs-unep centre</vt:lpstr>
      <vt:lpstr>Faculty &amp; research</vt:lpstr>
      <vt:lpstr>Faculty &amp; research</vt:lpstr>
      <vt:lpstr>Faculty &amp; research</vt:lpstr>
      <vt:lpstr>PowerPoint-Präsentation</vt:lpstr>
      <vt:lpstr>THANKS FOR  YOUR ATTENTION </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Microsoft Office-Anwender</dc:creator>
  <cp:lastModifiedBy>Reusswig, Soryna</cp:lastModifiedBy>
  <cp:revision>358</cp:revision>
  <dcterms:created xsi:type="dcterms:W3CDTF">2019-02-15T13:15:02Z</dcterms:created>
  <dcterms:modified xsi:type="dcterms:W3CDTF">2021-06-08T10:49:14Z</dcterms:modified>
</cp:coreProperties>
</file>